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79" r:id="rId2"/>
    <p:sldId id="280" r:id="rId3"/>
    <p:sldId id="281" r:id="rId4"/>
    <p:sldId id="282" r:id="rId5"/>
    <p:sldId id="283" r:id="rId6"/>
    <p:sldId id="284" r:id="rId7"/>
    <p:sldId id="267" r:id="rId8"/>
    <p:sldId id="268" r:id="rId9"/>
    <p:sldId id="269" r:id="rId10"/>
    <p:sldId id="270" r:id="rId11"/>
    <p:sldId id="271" r:id="rId12"/>
    <p:sldId id="272" r:id="rId13"/>
    <p:sldId id="273" r:id="rId14"/>
    <p:sldId id="274" r:id="rId15"/>
    <p:sldId id="275"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660"/>
  </p:normalViewPr>
  <p:slideViewPr>
    <p:cSldViewPr snapToGrid="0">
      <p:cViewPr varScale="1">
        <p:scale>
          <a:sx n="94" d="100"/>
          <a:sy n="94" d="100"/>
        </p:scale>
        <p:origin x="63" y="75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EDF763-58F1-4AD3-8FB1-ED47B774C857}" type="datetimeFigureOut">
              <a:rPr lang="en-GB" smtClean="0"/>
              <a:t>21/10/2022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103CCE-FEE4-4AAC-996F-83F500B1550E}" type="slidenum">
              <a:rPr lang="en-GB" smtClean="0"/>
              <a:t>‹#›</a:t>
            </a:fld>
            <a:endParaRPr lang="en-GB"/>
          </a:p>
        </p:txBody>
      </p:sp>
    </p:spTree>
    <p:extLst>
      <p:ext uri="{BB962C8B-B14F-4D97-AF65-F5344CB8AC3E}">
        <p14:creationId xmlns:p14="http://schemas.microsoft.com/office/powerpoint/2010/main" val="515909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 name="Google Shape;15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66662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96837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332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392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452977"/>
            <a:ext cx="10363200" cy="1056986"/>
          </a:xfrm>
        </p:spPr>
        <p:txBody>
          <a:bodyPr anchor="b">
            <a:noAutofit/>
          </a:bodyPr>
          <a:lstStyle>
            <a:lvl1pPr algn="ctr">
              <a:defRPr sz="4000" b="1">
                <a:latin typeface="+mn-lt"/>
              </a:defRPr>
            </a:lvl1pPr>
          </a:lstStyle>
          <a:p>
            <a:r>
              <a:rPr lang="en-US" dirty="0"/>
              <a:t>Circular Economy Training in Food Service Sector</a:t>
            </a:r>
          </a:p>
        </p:txBody>
      </p:sp>
      <p:sp>
        <p:nvSpPr>
          <p:cNvPr id="3" name="Subtitle 2"/>
          <p:cNvSpPr>
            <a:spLocks noGrp="1"/>
          </p:cNvSpPr>
          <p:nvPr>
            <p:ph type="subTitle" idx="1" hasCustomPrompt="1"/>
          </p:nvPr>
        </p:nvSpPr>
        <p:spPr>
          <a:xfrm>
            <a:off x="1524000" y="3602038"/>
            <a:ext cx="9144000" cy="131736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Module 1 - Name</a:t>
            </a:r>
          </a:p>
          <a:p>
            <a:r>
              <a:rPr lang="en-US" dirty="0"/>
              <a:t>Unit 1.1 - Name</a:t>
            </a:r>
          </a:p>
        </p:txBody>
      </p:sp>
      <p:pic>
        <p:nvPicPr>
          <p:cNvPr id="4" name="Google Shape;29;p1" descr="H:\!!!! CURRENT WORK\!! ERASMUS+ 2016\EUWELD\identitate vizuala Erasmus+\EU flag-Erasmus+_vect_POS.png">
            <a:extLst>
              <a:ext uri="{FF2B5EF4-FFF2-40B4-BE49-F238E27FC236}">
                <a16:creationId xmlns:a16="http://schemas.microsoft.com/office/drawing/2014/main" id="{7A2F832F-2F75-75C5-3FD0-5B154C96DAFE}"/>
              </a:ext>
            </a:extLst>
          </p:cNvPr>
          <p:cNvPicPr preferRelativeResize="0"/>
          <p:nvPr userDrawn="1"/>
        </p:nvPicPr>
        <p:blipFill rotWithShape="1">
          <a:blip r:embed="rId2">
            <a:alphaModFix/>
          </a:blip>
          <a:srcRect/>
          <a:stretch/>
        </p:blipFill>
        <p:spPr>
          <a:xfrm>
            <a:off x="4763" y="1588"/>
            <a:ext cx="3724399" cy="1041950"/>
          </a:xfrm>
          <a:prstGeom prst="rect">
            <a:avLst/>
          </a:prstGeom>
          <a:noFill/>
          <a:ln>
            <a:noFill/>
          </a:ln>
        </p:spPr>
      </p:pic>
      <p:pic>
        <p:nvPicPr>
          <p:cNvPr id="6" name="Picture 5">
            <a:extLst>
              <a:ext uri="{FF2B5EF4-FFF2-40B4-BE49-F238E27FC236}">
                <a16:creationId xmlns:a16="http://schemas.microsoft.com/office/drawing/2014/main" id="{90C9F767-02A0-8A7B-32C9-372C580CD810}"/>
              </a:ext>
            </a:extLst>
          </p:cNvPr>
          <p:cNvPicPr>
            <a:picLocks noChangeAspect="1"/>
          </p:cNvPicPr>
          <p:nvPr userDrawn="1"/>
        </p:nvPicPr>
        <p:blipFill>
          <a:blip r:embed="rId3"/>
          <a:stretch>
            <a:fillRect/>
          </a:stretch>
        </p:blipFill>
        <p:spPr>
          <a:xfrm>
            <a:off x="10495314" y="114965"/>
            <a:ext cx="1564571" cy="1007690"/>
          </a:xfrm>
          <a:prstGeom prst="rect">
            <a:avLst/>
          </a:prstGeom>
        </p:spPr>
      </p:pic>
      <p:sp>
        <p:nvSpPr>
          <p:cNvPr id="8" name="Google Shape;28;p1">
            <a:extLst>
              <a:ext uri="{FF2B5EF4-FFF2-40B4-BE49-F238E27FC236}">
                <a16:creationId xmlns:a16="http://schemas.microsoft.com/office/drawing/2014/main" id="{6C6C3921-BCF0-04A6-3896-14595BE76077}"/>
              </a:ext>
            </a:extLst>
          </p:cNvPr>
          <p:cNvSpPr txBox="1"/>
          <p:nvPr userDrawn="1"/>
        </p:nvSpPr>
        <p:spPr>
          <a:xfrm>
            <a:off x="1281153" y="5562700"/>
            <a:ext cx="6096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dirty="0">
                <a:solidFill>
                  <a:srgbClr val="000000"/>
                </a:solidFill>
                <a:latin typeface="Calibri"/>
                <a:ea typeface="Calibri"/>
                <a:cs typeface="Calibri"/>
                <a:sym typeface="Calibri"/>
              </a:rPr>
              <a:t>This project has been funded with support from the European Commission. 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endParaRPr sz="1800" b="0" i="0" u="none" strike="noStrike" cap="none" dirty="0">
              <a:solidFill>
                <a:schemeClr val="dk1"/>
              </a:solidFill>
              <a:latin typeface="Calibri"/>
              <a:ea typeface="Calibri"/>
              <a:cs typeface="Calibri"/>
              <a:sym typeface="Calibri"/>
            </a:endParaRPr>
          </a:p>
        </p:txBody>
      </p:sp>
      <p:sp>
        <p:nvSpPr>
          <p:cNvPr id="11" name="Google Shape;30;p1">
            <a:extLst>
              <a:ext uri="{FF2B5EF4-FFF2-40B4-BE49-F238E27FC236}">
                <a16:creationId xmlns:a16="http://schemas.microsoft.com/office/drawing/2014/main" id="{BF48DB4F-9014-BA43-292D-A07D9AE0A287}"/>
              </a:ext>
            </a:extLst>
          </p:cNvPr>
          <p:cNvSpPr txBox="1"/>
          <p:nvPr userDrawn="1"/>
        </p:nvSpPr>
        <p:spPr>
          <a:xfrm>
            <a:off x="7377153" y="5562700"/>
            <a:ext cx="288861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alibri"/>
                <a:ea typeface="Calibri"/>
                <a:cs typeface="Calibri"/>
                <a:sym typeface="Calibri"/>
              </a:rPr>
              <a:t>2020-1-RO01-KA202-080164</a:t>
            </a:r>
            <a:endParaRPr sz="18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04776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77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Don’t use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21/10/2022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329981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724901" y="365125"/>
            <a:ext cx="2628900" cy="5811838"/>
          </a:xfrm>
        </p:spPr>
        <p:txBody>
          <a:bodyPr vert="eaVert"/>
          <a:lstStyle>
            <a:lvl1pPr>
              <a:defRPr/>
            </a:lvl1pPr>
          </a:lstStyle>
          <a:p>
            <a:r>
              <a:rPr lang="en-US" dirty="0"/>
              <a:t>Don’t use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21/10/2022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4089134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s slide layout">
  <p:cSld name="Contents slide layout">
    <p:spTree>
      <p:nvGrpSpPr>
        <p:cNvPr id="1" name="Shape 15"/>
        <p:cNvGrpSpPr/>
        <p:nvPr/>
      </p:nvGrpSpPr>
      <p:grpSpPr>
        <a:xfrm>
          <a:off x="0" y="0"/>
          <a:ext cx="0" cy="0"/>
          <a:chOff x="0" y="0"/>
          <a:chExt cx="0" cy="0"/>
        </a:xfrm>
      </p:grpSpPr>
      <p:sp>
        <p:nvSpPr>
          <p:cNvPr id="16" name="Google Shape;16;p44"/>
          <p:cNvSpPr txBox="1">
            <a:spLocks noGrp="1"/>
          </p:cNvSpPr>
          <p:nvPr>
            <p:ph type="body" idx="1"/>
          </p:nvPr>
        </p:nvSpPr>
        <p:spPr>
          <a:xfrm>
            <a:off x="323529" y="339509"/>
            <a:ext cx="11573197" cy="724247"/>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5400"/>
              <a:buFont typeface="Arial"/>
              <a:buNone/>
              <a:defRPr sz="5400" b="0" i="0" u="none" strike="noStrike" cap="none">
                <a:solidFill>
                  <a:srgbClr val="262626"/>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533902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515600" cy="744007"/>
          </a:xfrm>
        </p:spPr>
        <p:txBody>
          <a:bodyPr/>
          <a:lstStyle/>
          <a:p>
            <a:r>
              <a:rPr lang="en-US"/>
              <a:t>Click to edit Master title style</a:t>
            </a:r>
            <a:endParaRPr lang="en-US" dirty="0"/>
          </a:p>
        </p:txBody>
      </p:sp>
      <p:sp>
        <p:nvSpPr>
          <p:cNvPr id="3" name="Content Placeholder 2"/>
          <p:cNvSpPr>
            <a:spLocks noGrp="1"/>
          </p:cNvSpPr>
          <p:nvPr>
            <p:ph idx="1"/>
          </p:nvPr>
        </p:nvSpPr>
        <p:spPr>
          <a:xfrm>
            <a:off x="695324" y="873125"/>
            <a:ext cx="10764839" cy="5184775"/>
          </a:xfrm>
        </p:spPr>
        <p:txBody>
          <a:bodyPr/>
          <a:lstStyle>
            <a:lvl1pPr>
              <a:defRPr>
                <a:solidFill>
                  <a:srgbClr val="7030A0"/>
                </a:solidFill>
              </a:defRPr>
            </a:lvl1pPr>
            <a:lvl2pPr>
              <a:defRPr>
                <a:solidFill>
                  <a:srgbClr val="00B050"/>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3534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1" y="1709740"/>
            <a:ext cx="10515600" cy="2852737"/>
          </a:xfrm>
        </p:spPr>
        <p:txBody>
          <a:bodyPr anchor="b"/>
          <a:lstStyle>
            <a:lvl1pPr>
              <a:defRPr sz="6000"/>
            </a:lvl1pPr>
          </a:lstStyle>
          <a:p>
            <a:r>
              <a:rPr lang="en-US" dirty="0"/>
              <a:t>Don’t use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099963-3221-4365-A0D9-27295E04421A}" type="datetimeFigureOut">
              <a:rPr lang="en-GB" smtClean="0"/>
              <a:t>21/10/2022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1417393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5325" y="873125"/>
            <a:ext cx="5324475"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873125"/>
            <a:ext cx="5287963"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104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7"/>
            <a:ext cx="10515600" cy="1325563"/>
          </a:xfrm>
        </p:spPr>
        <p:txBody>
          <a:bodyPr/>
          <a:lstStyle>
            <a:lvl1pPr>
              <a:defRPr/>
            </a:lvl1pPr>
          </a:lstStyle>
          <a:p>
            <a:r>
              <a:rPr lang="en-US" dirty="0"/>
              <a:t>Don’t use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2099963-3221-4365-A0D9-27295E04421A}" type="datetimeFigureOut">
              <a:rPr lang="en-GB" smtClean="0"/>
              <a:t>21/10/2022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63078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72281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91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20264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099963-3221-4365-A0D9-27295E04421A}" type="datetimeFigureOut">
              <a:rPr lang="en-GB" smtClean="0"/>
              <a:t>21/10/2022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2096688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5325" y="0"/>
            <a:ext cx="10764837" cy="7520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5325" y="873125"/>
            <a:ext cx="10764837" cy="51847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9963-3221-4365-A0D9-27295E04421A}" type="datetimeFigureOut">
              <a:rPr lang="en-GB" smtClean="0"/>
              <a:t>21/10/2022</a:t>
            </a:fld>
            <a:endParaRPr lang="en-GB"/>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F5893-DD93-414C-AE6A-4B59BBF84B4E}" type="slidenum">
              <a:rPr lang="en-GB" smtClean="0"/>
              <a:t>‹#›</a:t>
            </a:fld>
            <a:endParaRPr lang="en-GB"/>
          </a:p>
        </p:txBody>
      </p:sp>
      <p:sp>
        <p:nvSpPr>
          <p:cNvPr id="7" name="Rectangle 6"/>
          <p:cNvSpPr/>
          <p:nvPr userDrawn="1"/>
        </p:nvSpPr>
        <p:spPr>
          <a:xfrm>
            <a:off x="0" y="6356352"/>
            <a:ext cx="12192000" cy="501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tabLst>
                <a:tab pos="11749088" algn="r"/>
              </a:tabLst>
            </a:pPr>
            <a:r>
              <a:rPr lang="en-GB" sz="1800" dirty="0"/>
              <a:t>Food Waste and the Circular Economy – Training in Food Services</a:t>
            </a:r>
            <a:r>
              <a:rPr lang="en-GB" sz="1800" baseline="0" dirty="0"/>
              <a:t>	</a:t>
            </a:r>
            <a:fld id="{F12CB8D5-0503-4AD6-A667-12A95E44D943}" type="slidenum">
              <a:rPr lang="en-GB" sz="1800" baseline="0" smtClean="0"/>
              <a:pPr algn="l">
                <a:tabLst>
                  <a:tab pos="11749088" algn="r"/>
                </a:tabLst>
              </a:pPr>
              <a:t>‹#›</a:t>
            </a:fld>
            <a:endParaRPr lang="en-GB" sz="1800" dirty="0"/>
          </a:p>
        </p:txBody>
      </p:sp>
    </p:spTree>
    <p:extLst>
      <p:ext uri="{BB962C8B-B14F-4D97-AF65-F5344CB8AC3E}">
        <p14:creationId xmlns:p14="http://schemas.microsoft.com/office/powerpoint/2010/main" val="160891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66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0" userDrawn="1">
          <p15:clr>
            <a:srgbClr val="F26B43"/>
          </p15:clr>
        </p15:guide>
        <p15:guide id="2" pos="7219" userDrawn="1">
          <p15:clr>
            <a:srgbClr val="F26B43"/>
          </p15:clr>
        </p15:guide>
        <p15:guide id="3" orient="horz" pos="3816" userDrawn="1">
          <p15:clr>
            <a:srgbClr val="F26B43"/>
          </p15:clr>
        </p15:guide>
        <p15:guide id="4" pos="43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eu-fusions.org/phocadownload/Publications/Estimates%20of%20European%20food%20waste%20levels.pdf"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hyperlink" Target="https://guardiansofgrub.com/wp-content/uploads/2020/12/Guardians-Calculator-Quick-Start-Guide.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5.jp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A72D8-652D-261D-FB04-08B09C8D80AC}"/>
              </a:ext>
            </a:extLst>
          </p:cNvPr>
          <p:cNvSpPr>
            <a:spLocks noGrp="1"/>
          </p:cNvSpPr>
          <p:nvPr>
            <p:ph type="ctrTitle"/>
          </p:nvPr>
        </p:nvSpPr>
        <p:spPr/>
        <p:txBody>
          <a:bodyPr/>
          <a:lstStyle/>
          <a:p>
            <a:r>
              <a:rPr lang="en-GB" dirty="0" err="1"/>
              <a:t>Circuar</a:t>
            </a:r>
            <a:r>
              <a:rPr lang="en-GB" dirty="0"/>
              <a:t> Economy Training in the food sector</a:t>
            </a:r>
          </a:p>
        </p:txBody>
      </p:sp>
      <p:sp>
        <p:nvSpPr>
          <p:cNvPr id="3" name="Subtitle 2">
            <a:extLst>
              <a:ext uri="{FF2B5EF4-FFF2-40B4-BE49-F238E27FC236}">
                <a16:creationId xmlns:a16="http://schemas.microsoft.com/office/drawing/2014/main" id="{3E74FA62-F3B8-2F56-A5A4-801BFB91765C}"/>
              </a:ext>
            </a:extLst>
          </p:cNvPr>
          <p:cNvSpPr>
            <a:spLocks noGrp="1"/>
          </p:cNvSpPr>
          <p:nvPr>
            <p:ph type="subTitle" idx="1"/>
          </p:nvPr>
        </p:nvSpPr>
        <p:spPr/>
        <p:txBody>
          <a:bodyPr/>
          <a:lstStyle/>
          <a:p>
            <a:r>
              <a:rPr lang="en-GB" dirty="0"/>
              <a:t>Module 3 – The Food Waste Calculator</a:t>
            </a:r>
          </a:p>
        </p:txBody>
      </p:sp>
      <p:pic>
        <p:nvPicPr>
          <p:cNvPr id="4" name="Google Shape;39;p3">
            <a:extLst>
              <a:ext uri="{FF2B5EF4-FFF2-40B4-BE49-F238E27FC236}">
                <a16:creationId xmlns:a16="http://schemas.microsoft.com/office/drawing/2014/main" id="{4947F977-5390-32C6-48B9-4AFA52FBF30A}"/>
              </a:ext>
            </a:extLst>
          </p:cNvPr>
          <p:cNvPicPr preferRelativeResize="0"/>
          <p:nvPr/>
        </p:nvPicPr>
        <p:blipFill rotWithShape="1">
          <a:blip r:embed="rId2">
            <a:alphaModFix/>
          </a:blip>
          <a:srcRect/>
          <a:stretch/>
        </p:blipFill>
        <p:spPr>
          <a:xfrm>
            <a:off x="3701479" y="197621"/>
            <a:ext cx="6324600" cy="2445881"/>
          </a:xfrm>
          <a:prstGeom prst="rect">
            <a:avLst/>
          </a:prstGeom>
          <a:noFill/>
          <a:ln>
            <a:noFill/>
          </a:ln>
        </p:spPr>
      </p:pic>
    </p:spTree>
    <p:extLst>
      <p:ext uri="{BB962C8B-B14F-4D97-AF65-F5344CB8AC3E}">
        <p14:creationId xmlns:p14="http://schemas.microsoft.com/office/powerpoint/2010/main" val="38600098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4" name="Google Shape;194;p21"/>
          <p:cNvSpPr txBox="1"/>
          <p:nvPr/>
        </p:nvSpPr>
        <p:spPr>
          <a:xfrm>
            <a:off x="2092627" y="293490"/>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dirty="0">
                <a:solidFill>
                  <a:schemeClr val="dk1"/>
                </a:solidFill>
                <a:latin typeface="Arial"/>
                <a:ea typeface="Arial"/>
                <a:cs typeface="Arial"/>
                <a:sym typeface="Arial"/>
              </a:rPr>
              <a:t>Using the Food waste calculator (1)</a:t>
            </a:r>
            <a:endParaRPr sz="4400" b="1" i="0" u="none" strike="noStrike" cap="none" dirty="0">
              <a:solidFill>
                <a:schemeClr val="dk1"/>
              </a:solidFill>
              <a:latin typeface="Arial"/>
              <a:ea typeface="Arial"/>
              <a:cs typeface="Arial"/>
              <a:sym typeface="Arial"/>
            </a:endParaRPr>
          </a:p>
        </p:txBody>
      </p:sp>
      <p:pic>
        <p:nvPicPr>
          <p:cNvPr id="3" name="Picture 2">
            <a:extLst>
              <a:ext uri="{FF2B5EF4-FFF2-40B4-BE49-F238E27FC236}">
                <a16:creationId xmlns:a16="http://schemas.microsoft.com/office/drawing/2014/main" id="{B1048E32-0A5A-4F5D-AD47-E39E7270691A}"/>
              </a:ext>
            </a:extLst>
          </p:cNvPr>
          <p:cNvPicPr>
            <a:picLocks noChangeAspect="1"/>
          </p:cNvPicPr>
          <p:nvPr/>
        </p:nvPicPr>
        <p:blipFill>
          <a:blip r:embed="rId3"/>
          <a:stretch>
            <a:fillRect/>
          </a:stretch>
        </p:blipFill>
        <p:spPr>
          <a:xfrm>
            <a:off x="5265964" y="1598013"/>
            <a:ext cx="6064392" cy="4266720"/>
          </a:xfrm>
          <a:prstGeom prst="rect">
            <a:avLst/>
          </a:prstGeom>
        </p:spPr>
      </p:pic>
      <p:sp>
        <p:nvSpPr>
          <p:cNvPr id="4" name="Rectangle 3">
            <a:extLst>
              <a:ext uri="{FF2B5EF4-FFF2-40B4-BE49-F238E27FC236}">
                <a16:creationId xmlns:a16="http://schemas.microsoft.com/office/drawing/2014/main" id="{FFEE2CE7-39EF-4482-A1DE-C31A1E9FEE33}"/>
              </a:ext>
            </a:extLst>
          </p:cNvPr>
          <p:cNvSpPr/>
          <p:nvPr/>
        </p:nvSpPr>
        <p:spPr>
          <a:xfrm>
            <a:off x="259931" y="1598013"/>
            <a:ext cx="1990690" cy="1573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Select your language and enter your name and restaurant</a:t>
            </a:r>
          </a:p>
        </p:txBody>
      </p:sp>
      <p:sp>
        <p:nvSpPr>
          <p:cNvPr id="22" name="Rectangle 21">
            <a:extLst>
              <a:ext uri="{FF2B5EF4-FFF2-40B4-BE49-F238E27FC236}">
                <a16:creationId xmlns:a16="http://schemas.microsoft.com/office/drawing/2014/main" id="{E15F323F-51E5-4DE5-89EE-6005E400A400}"/>
              </a:ext>
            </a:extLst>
          </p:cNvPr>
          <p:cNvSpPr/>
          <p:nvPr/>
        </p:nvSpPr>
        <p:spPr>
          <a:xfrm>
            <a:off x="625927" y="4175206"/>
            <a:ext cx="3314700" cy="1573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At the end of each evening record how many diners you had, an how much waste was generate under each category</a:t>
            </a:r>
          </a:p>
        </p:txBody>
      </p:sp>
      <p:cxnSp>
        <p:nvCxnSpPr>
          <p:cNvPr id="8" name="Straight Arrow Connector 7">
            <a:extLst>
              <a:ext uri="{FF2B5EF4-FFF2-40B4-BE49-F238E27FC236}">
                <a16:creationId xmlns:a16="http://schemas.microsoft.com/office/drawing/2014/main" id="{09D33E82-53E0-4EDE-9233-F6FAA79170B3}"/>
              </a:ext>
            </a:extLst>
          </p:cNvPr>
          <p:cNvCxnSpPr>
            <a:cxnSpLocks/>
          </p:cNvCxnSpPr>
          <p:nvPr/>
        </p:nvCxnSpPr>
        <p:spPr>
          <a:xfrm flipV="1">
            <a:off x="2326821" y="1853909"/>
            <a:ext cx="3739243" cy="428009"/>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E55350E-6E1B-4D46-B70D-23A58F10DF45}"/>
              </a:ext>
            </a:extLst>
          </p:cNvPr>
          <p:cNvCxnSpPr>
            <a:cxnSpLocks/>
          </p:cNvCxnSpPr>
          <p:nvPr/>
        </p:nvCxnSpPr>
        <p:spPr>
          <a:xfrm flipV="1">
            <a:off x="2479221" y="1963511"/>
            <a:ext cx="5619750" cy="470807"/>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A9AF9D9-EA87-4913-AED6-9EBD6E4E282C}"/>
              </a:ext>
            </a:extLst>
          </p:cNvPr>
          <p:cNvCxnSpPr>
            <a:cxnSpLocks/>
          </p:cNvCxnSpPr>
          <p:nvPr/>
        </p:nvCxnSpPr>
        <p:spPr>
          <a:xfrm flipV="1">
            <a:off x="2952750" y="3065076"/>
            <a:ext cx="4591050" cy="1084449"/>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3D4FEB5E-FD8A-47E8-8E23-CEB17F5F316E}"/>
              </a:ext>
            </a:extLst>
          </p:cNvPr>
          <p:cNvSpPr/>
          <p:nvPr/>
        </p:nvSpPr>
        <p:spPr>
          <a:xfrm>
            <a:off x="7543800" y="2799816"/>
            <a:ext cx="2465614" cy="372009"/>
          </a:xfrm>
          <a:prstGeom prst="ellipse">
            <a:avLst/>
          </a:prstGeom>
          <a:solidFill>
            <a:srgbClr val="B0D66C">
              <a:alpha val="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55050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5" name="Picture 4">
            <a:extLst>
              <a:ext uri="{FF2B5EF4-FFF2-40B4-BE49-F238E27FC236}">
                <a16:creationId xmlns:a16="http://schemas.microsoft.com/office/drawing/2014/main" id="{41C027C0-95DC-4326-A4AC-F36104A0E13E}"/>
              </a:ext>
            </a:extLst>
          </p:cNvPr>
          <p:cNvPicPr>
            <a:picLocks noChangeAspect="1"/>
          </p:cNvPicPr>
          <p:nvPr/>
        </p:nvPicPr>
        <p:blipFill>
          <a:blip r:embed="rId3"/>
          <a:stretch>
            <a:fillRect/>
          </a:stretch>
        </p:blipFill>
        <p:spPr>
          <a:xfrm>
            <a:off x="912948" y="1463925"/>
            <a:ext cx="4989831" cy="4550553"/>
          </a:xfrm>
          <a:prstGeom prst="rect">
            <a:avLst/>
          </a:prstGeom>
        </p:spPr>
      </p:pic>
      <p:sp>
        <p:nvSpPr>
          <p:cNvPr id="194" name="Google Shape;194;p21"/>
          <p:cNvSpPr txBox="1"/>
          <p:nvPr/>
        </p:nvSpPr>
        <p:spPr>
          <a:xfrm>
            <a:off x="2092627" y="293490"/>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dirty="0">
                <a:solidFill>
                  <a:schemeClr val="dk1"/>
                </a:solidFill>
                <a:latin typeface="Arial"/>
                <a:ea typeface="Arial"/>
                <a:cs typeface="Arial"/>
                <a:sym typeface="Arial"/>
              </a:rPr>
              <a:t>Using the Food waste calculator (2)</a:t>
            </a:r>
            <a:endParaRPr sz="4400" b="1" i="0" u="none" strike="noStrike" cap="none" dirty="0">
              <a:solidFill>
                <a:schemeClr val="dk1"/>
              </a:solidFill>
              <a:latin typeface="Arial"/>
              <a:ea typeface="Arial"/>
              <a:cs typeface="Arial"/>
              <a:sym typeface="Arial"/>
            </a:endParaRPr>
          </a:p>
        </p:txBody>
      </p:sp>
      <p:sp>
        <p:nvSpPr>
          <p:cNvPr id="4" name="Rectangle 3">
            <a:extLst>
              <a:ext uri="{FF2B5EF4-FFF2-40B4-BE49-F238E27FC236}">
                <a16:creationId xmlns:a16="http://schemas.microsoft.com/office/drawing/2014/main" id="{FFEE2CE7-39EF-4482-A1DE-C31A1E9FEE33}"/>
              </a:ext>
            </a:extLst>
          </p:cNvPr>
          <p:cNvSpPr/>
          <p:nvPr/>
        </p:nvSpPr>
        <p:spPr>
          <a:xfrm>
            <a:off x="8098971" y="1491264"/>
            <a:ext cx="3429000" cy="1999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The tool will calculate how much the food waste has cost the restaurant at the end of each night</a:t>
            </a:r>
          </a:p>
        </p:txBody>
      </p:sp>
      <p:sp>
        <p:nvSpPr>
          <p:cNvPr id="22" name="Rectangle 21">
            <a:extLst>
              <a:ext uri="{FF2B5EF4-FFF2-40B4-BE49-F238E27FC236}">
                <a16:creationId xmlns:a16="http://schemas.microsoft.com/office/drawing/2014/main" id="{E15F323F-51E5-4DE5-89EE-6005E400A400}"/>
              </a:ext>
            </a:extLst>
          </p:cNvPr>
          <p:cNvSpPr/>
          <p:nvPr/>
        </p:nvSpPr>
        <p:spPr>
          <a:xfrm>
            <a:off x="8098971" y="3739201"/>
            <a:ext cx="3429000" cy="21727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After four weeks you will be able to report the cost of food waste for the entire period (in this example €1822)</a:t>
            </a:r>
          </a:p>
        </p:txBody>
      </p:sp>
      <p:cxnSp>
        <p:nvCxnSpPr>
          <p:cNvPr id="8" name="Straight Arrow Connector 7">
            <a:extLst>
              <a:ext uri="{FF2B5EF4-FFF2-40B4-BE49-F238E27FC236}">
                <a16:creationId xmlns:a16="http://schemas.microsoft.com/office/drawing/2014/main" id="{09D33E82-53E0-4EDE-9233-F6FAA79170B3}"/>
              </a:ext>
            </a:extLst>
          </p:cNvPr>
          <p:cNvCxnSpPr>
            <a:cxnSpLocks/>
          </p:cNvCxnSpPr>
          <p:nvPr/>
        </p:nvCxnSpPr>
        <p:spPr>
          <a:xfrm flipH="1">
            <a:off x="5902779" y="2036989"/>
            <a:ext cx="2147207" cy="98558"/>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E55350E-6E1B-4D46-B70D-23A58F10DF45}"/>
              </a:ext>
            </a:extLst>
          </p:cNvPr>
          <p:cNvCxnSpPr>
            <a:cxnSpLocks/>
          </p:cNvCxnSpPr>
          <p:nvPr/>
        </p:nvCxnSpPr>
        <p:spPr>
          <a:xfrm flipH="1">
            <a:off x="6050915" y="5314090"/>
            <a:ext cx="1087212" cy="567418"/>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3D4FEB5E-FD8A-47E8-8E23-CEB17F5F316E}"/>
              </a:ext>
            </a:extLst>
          </p:cNvPr>
          <p:cNvSpPr/>
          <p:nvPr/>
        </p:nvSpPr>
        <p:spPr>
          <a:xfrm>
            <a:off x="5016794" y="5746172"/>
            <a:ext cx="824592" cy="270671"/>
          </a:xfrm>
          <a:prstGeom prst="ellipse">
            <a:avLst/>
          </a:prstGeom>
          <a:solidFill>
            <a:srgbClr val="B0D66C">
              <a:alpha val="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2017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4" name="Google Shape;194;p21"/>
          <p:cNvSpPr txBox="1"/>
          <p:nvPr/>
        </p:nvSpPr>
        <p:spPr>
          <a:xfrm>
            <a:off x="2092627" y="293490"/>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dirty="0">
                <a:solidFill>
                  <a:schemeClr val="dk1"/>
                </a:solidFill>
                <a:latin typeface="Arial"/>
                <a:ea typeface="Arial"/>
                <a:cs typeface="Arial"/>
                <a:sym typeface="Arial"/>
              </a:rPr>
              <a:t>Using the Food waste calculator (3)</a:t>
            </a:r>
            <a:endParaRPr sz="4400" b="1" i="0" u="none" strike="noStrike" cap="none" dirty="0">
              <a:solidFill>
                <a:schemeClr val="dk1"/>
              </a:solidFill>
              <a:latin typeface="Arial"/>
              <a:ea typeface="Arial"/>
              <a:cs typeface="Arial"/>
              <a:sym typeface="Arial"/>
            </a:endParaRPr>
          </a:p>
        </p:txBody>
      </p:sp>
      <p:sp>
        <p:nvSpPr>
          <p:cNvPr id="4" name="Rectangle 3">
            <a:extLst>
              <a:ext uri="{FF2B5EF4-FFF2-40B4-BE49-F238E27FC236}">
                <a16:creationId xmlns:a16="http://schemas.microsoft.com/office/drawing/2014/main" id="{FFEE2CE7-39EF-4482-A1DE-C31A1E9FEE33}"/>
              </a:ext>
            </a:extLst>
          </p:cNvPr>
          <p:cNvSpPr/>
          <p:nvPr/>
        </p:nvSpPr>
        <p:spPr>
          <a:xfrm>
            <a:off x="6990286" y="1507593"/>
            <a:ext cx="4826157" cy="1573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Three graphic charts are generated.</a:t>
            </a:r>
          </a:p>
          <a:p>
            <a:pPr algn="ctr"/>
            <a:endParaRPr lang="en-GB" sz="2000" dirty="0">
              <a:solidFill>
                <a:schemeClr val="bg1"/>
              </a:solidFill>
            </a:endParaRPr>
          </a:p>
          <a:p>
            <a:pPr algn="ctr"/>
            <a:r>
              <a:rPr lang="en-GB" sz="2000" dirty="0">
                <a:solidFill>
                  <a:schemeClr val="bg1"/>
                </a:solidFill>
              </a:rPr>
              <a:t>In this example we can see that plate waste is the biggest source of food waste</a:t>
            </a:r>
          </a:p>
        </p:txBody>
      </p:sp>
      <p:sp>
        <p:nvSpPr>
          <p:cNvPr id="22" name="Rectangle 21">
            <a:extLst>
              <a:ext uri="{FF2B5EF4-FFF2-40B4-BE49-F238E27FC236}">
                <a16:creationId xmlns:a16="http://schemas.microsoft.com/office/drawing/2014/main" id="{E15F323F-51E5-4DE5-89EE-6005E400A400}"/>
              </a:ext>
            </a:extLst>
          </p:cNvPr>
          <p:cNvSpPr/>
          <p:nvPr/>
        </p:nvSpPr>
        <p:spPr>
          <a:xfrm>
            <a:off x="7401777" y="3969571"/>
            <a:ext cx="4665285" cy="8790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From this evidence, you should consider how best to avoid these amounts</a:t>
            </a:r>
          </a:p>
        </p:txBody>
      </p:sp>
      <p:cxnSp>
        <p:nvCxnSpPr>
          <p:cNvPr id="8" name="Straight Arrow Connector 7">
            <a:extLst>
              <a:ext uri="{FF2B5EF4-FFF2-40B4-BE49-F238E27FC236}">
                <a16:creationId xmlns:a16="http://schemas.microsoft.com/office/drawing/2014/main" id="{09D33E82-53E0-4EDE-9233-F6FAA79170B3}"/>
              </a:ext>
            </a:extLst>
          </p:cNvPr>
          <p:cNvCxnSpPr>
            <a:cxnSpLocks/>
          </p:cNvCxnSpPr>
          <p:nvPr/>
        </p:nvCxnSpPr>
        <p:spPr>
          <a:xfrm flipH="1">
            <a:off x="6573430" y="3143634"/>
            <a:ext cx="1770470" cy="1145799"/>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5DB798C-9BCE-4D6D-B43E-6648B04F846C}"/>
              </a:ext>
            </a:extLst>
          </p:cNvPr>
          <p:cNvPicPr>
            <a:picLocks noChangeAspect="1"/>
          </p:cNvPicPr>
          <p:nvPr/>
        </p:nvPicPr>
        <p:blipFill>
          <a:blip r:embed="rId3"/>
          <a:stretch>
            <a:fillRect/>
          </a:stretch>
        </p:blipFill>
        <p:spPr>
          <a:xfrm>
            <a:off x="228600" y="1536818"/>
            <a:ext cx="6344830" cy="4712525"/>
          </a:xfrm>
          <a:prstGeom prst="rect">
            <a:avLst/>
          </a:prstGeom>
        </p:spPr>
      </p:pic>
      <p:sp>
        <p:nvSpPr>
          <p:cNvPr id="15" name="Rectangle 14">
            <a:extLst>
              <a:ext uri="{FF2B5EF4-FFF2-40B4-BE49-F238E27FC236}">
                <a16:creationId xmlns:a16="http://schemas.microsoft.com/office/drawing/2014/main" id="{460CFB67-A22A-4061-8956-10E69872A081}"/>
              </a:ext>
            </a:extLst>
          </p:cNvPr>
          <p:cNvSpPr/>
          <p:nvPr/>
        </p:nvSpPr>
        <p:spPr>
          <a:xfrm>
            <a:off x="6924450" y="5085066"/>
            <a:ext cx="5038950" cy="8790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Further investigation might be needed to determine what menu items are generating the most plate waste</a:t>
            </a:r>
          </a:p>
        </p:txBody>
      </p:sp>
    </p:spTree>
    <p:extLst>
      <p:ext uri="{BB962C8B-B14F-4D97-AF65-F5344CB8AC3E}">
        <p14:creationId xmlns:p14="http://schemas.microsoft.com/office/powerpoint/2010/main" val="1081372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5" name="Picture 4">
            <a:extLst>
              <a:ext uri="{FF2B5EF4-FFF2-40B4-BE49-F238E27FC236}">
                <a16:creationId xmlns:a16="http://schemas.microsoft.com/office/drawing/2014/main" id="{FED9E1E5-82A1-40CE-AF59-C69DF237F4FA}"/>
              </a:ext>
            </a:extLst>
          </p:cNvPr>
          <p:cNvPicPr>
            <a:picLocks noChangeAspect="1"/>
          </p:cNvPicPr>
          <p:nvPr/>
        </p:nvPicPr>
        <p:blipFill>
          <a:blip r:embed="rId3"/>
          <a:stretch>
            <a:fillRect/>
          </a:stretch>
        </p:blipFill>
        <p:spPr>
          <a:xfrm>
            <a:off x="576815" y="1424667"/>
            <a:ext cx="6455485" cy="4718957"/>
          </a:xfrm>
          <a:prstGeom prst="rect">
            <a:avLst/>
          </a:prstGeom>
        </p:spPr>
      </p:pic>
      <p:sp>
        <p:nvSpPr>
          <p:cNvPr id="194" name="Google Shape;194;p21"/>
          <p:cNvSpPr txBox="1"/>
          <p:nvPr/>
        </p:nvSpPr>
        <p:spPr>
          <a:xfrm>
            <a:off x="2092627" y="293490"/>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dirty="0">
                <a:solidFill>
                  <a:schemeClr val="dk1"/>
                </a:solidFill>
                <a:latin typeface="Arial"/>
                <a:ea typeface="Arial"/>
                <a:cs typeface="Arial"/>
                <a:sym typeface="Arial"/>
              </a:rPr>
              <a:t>Using the Food waste calculator (4)</a:t>
            </a:r>
            <a:endParaRPr sz="4400" b="1" i="0" u="none" strike="noStrike" cap="none" dirty="0">
              <a:solidFill>
                <a:schemeClr val="dk1"/>
              </a:solidFill>
              <a:latin typeface="Arial"/>
              <a:ea typeface="Arial"/>
              <a:cs typeface="Arial"/>
              <a:sym typeface="Arial"/>
            </a:endParaRPr>
          </a:p>
        </p:txBody>
      </p:sp>
      <p:sp>
        <p:nvSpPr>
          <p:cNvPr id="4" name="Rectangle 3">
            <a:extLst>
              <a:ext uri="{FF2B5EF4-FFF2-40B4-BE49-F238E27FC236}">
                <a16:creationId xmlns:a16="http://schemas.microsoft.com/office/drawing/2014/main" id="{FFEE2CE7-39EF-4482-A1DE-C31A1E9FEE33}"/>
              </a:ext>
            </a:extLst>
          </p:cNvPr>
          <p:cNvSpPr/>
          <p:nvPr/>
        </p:nvSpPr>
        <p:spPr>
          <a:xfrm>
            <a:off x="8399599" y="2496715"/>
            <a:ext cx="3429000" cy="2404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rPr>
              <a:t>In this chart we can see the costs incurred by the type of food waste generated</a:t>
            </a:r>
          </a:p>
        </p:txBody>
      </p:sp>
      <p:cxnSp>
        <p:nvCxnSpPr>
          <p:cNvPr id="8" name="Straight Arrow Connector 7">
            <a:extLst>
              <a:ext uri="{FF2B5EF4-FFF2-40B4-BE49-F238E27FC236}">
                <a16:creationId xmlns:a16="http://schemas.microsoft.com/office/drawing/2014/main" id="{09D33E82-53E0-4EDE-9233-F6FAA79170B3}"/>
              </a:ext>
            </a:extLst>
          </p:cNvPr>
          <p:cNvCxnSpPr>
            <a:cxnSpLocks/>
          </p:cNvCxnSpPr>
          <p:nvPr/>
        </p:nvCxnSpPr>
        <p:spPr>
          <a:xfrm flipH="1" flipV="1">
            <a:off x="7155996" y="3600450"/>
            <a:ext cx="955222" cy="318407"/>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2678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3" name="Google Shape;243;p23"/>
          <p:cNvSpPr txBox="1"/>
          <p:nvPr/>
        </p:nvSpPr>
        <p:spPr>
          <a:xfrm>
            <a:off x="4427249" y="257118"/>
            <a:ext cx="3337502"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a:solidFill>
                  <a:schemeClr val="dk1"/>
                </a:solidFill>
                <a:latin typeface="Arial"/>
                <a:ea typeface="Arial"/>
                <a:cs typeface="Arial"/>
                <a:sym typeface="Arial"/>
              </a:rPr>
              <a:t>Discussion</a:t>
            </a:r>
            <a:endParaRPr sz="4400" b="1" i="0" u="none" strike="noStrike" cap="none">
              <a:solidFill>
                <a:schemeClr val="dk1"/>
              </a:solidFill>
              <a:latin typeface="Arial"/>
              <a:ea typeface="Arial"/>
              <a:cs typeface="Arial"/>
              <a:sym typeface="Arial"/>
            </a:endParaRPr>
          </a:p>
        </p:txBody>
      </p:sp>
      <p:sp>
        <p:nvSpPr>
          <p:cNvPr id="245" name="Google Shape;245;p23"/>
          <p:cNvSpPr txBox="1"/>
          <p:nvPr/>
        </p:nvSpPr>
        <p:spPr>
          <a:xfrm>
            <a:off x="1198880" y="2036370"/>
            <a:ext cx="10011813" cy="892512"/>
          </a:xfrm>
          <a:prstGeom prst="rect">
            <a:avLst/>
          </a:prstGeom>
          <a:noFill/>
          <a:ln>
            <a:noFill/>
          </a:ln>
        </p:spPr>
        <p:txBody>
          <a:bodyPr spcFirstLastPara="1" wrap="square" lIns="91425" tIns="45700" rIns="91425" bIns="45700" anchor="t" anchorCtr="0">
            <a:spAutoFit/>
          </a:bodyPr>
          <a:lstStyle/>
          <a:p>
            <a:pPr marL="228600" marR="0" lvl="0" algn="l" rtl="0">
              <a:lnSpc>
                <a:spcPct val="100000"/>
              </a:lnSpc>
              <a:spcBef>
                <a:spcPts val="0"/>
              </a:spcBef>
              <a:spcAft>
                <a:spcPts val="0"/>
              </a:spcAft>
              <a:buClr>
                <a:srgbClr val="000000"/>
              </a:buClr>
              <a:buSzPts val="2400"/>
            </a:pPr>
            <a:r>
              <a:rPr lang="en-GB" sz="2600" dirty="0">
                <a:solidFill>
                  <a:srgbClr val="7030A0"/>
                </a:solidFill>
                <a:sym typeface="Arial"/>
              </a:rPr>
              <a:t>For each of the food waste types, think about what action you might take to reduce the food waste…..</a:t>
            </a:r>
            <a:endParaRPr sz="2600" dirty="0">
              <a:solidFill>
                <a:srgbClr val="7030A0"/>
              </a:solidFill>
              <a:sym typeface="Arial"/>
            </a:endParaRPr>
          </a:p>
        </p:txBody>
      </p:sp>
      <p:graphicFrame>
        <p:nvGraphicFramePr>
          <p:cNvPr id="2" name="Table 2">
            <a:extLst>
              <a:ext uri="{FF2B5EF4-FFF2-40B4-BE49-F238E27FC236}">
                <a16:creationId xmlns:a16="http://schemas.microsoft.com/office/drawing/2014/main" id="{4A8C8183-E815-4BD8-9B9A-71D970C21AF9}"/>
              </a:ext>
            </a:extLst>
          </p:cNvPr>
          <p:cNvGraphicFramePr>
            <a:graphicFrameLocks noGrp="1"/>
          </p:cNvGraphicFramePr>
          <p:nvPr>
            <p:extLst>
              <p:ext uri="{D42A27DB-BD31-4B8C-83A1-F6EECF244321}">
                <p14:modId xmlns:p14="http://schemas.microsoft.com/office/powerpoint/2010/main" val="221699446"/>
              </p:ext>
            </p:extLst>
          </p:nvPr>
        </p:nvGraphicFramePr>
        <p:xfrm>
          <a:off x="1968513" y="3256261"/>
          <a:ext cx="8127999" cy="2506263"/>
        </p:xfrm>
        <a:graphic>
          <a:graphicData uri="http://schemas.openxmlformats.org/drawingml/2006/table">
            <a:tbl>
              <a:tblPr firstRow="1" bandRow="1"/>
              <a:tblGrid>
                <a:gridCol w="2709333">
                  <a:extLst>
                    <a:ext uri="{9D8B030D-6E8A-4147-A177-3AD203B41FA5}">
                      <a16:colId xmlns:a16="http://schemas.microsoft.com/office/drawing/2014/main" val="3737394830"/>
                    </a:ext>
                  </a:extLst>
                </a:gridCol>
                <a:gridCol w="2709333">
                  <a:extLst>
                    <a:ext uri="{9D8B030D-6E8A-4147-A177-3AD203B41FA5}">
                      <a16:colId xmlns:a16="http://schemas.microsoft.com/office/drawing/2014/main" val="193209314"/>
                    </a:ext>
                  </a:extLst>
                </a:gridCol>
                <a:gridCol w="2709333">
                  <a:extLst>
                    <a:ext uri="{9D8B030D-6E8A-4147-A177-3AD203B41FA5}">
                      <a16:colId xmlns:a16="http://schemas.microsoft.com/office/drawing/2014/main" val="3406330474"/>
                    </a:ext>
                  </a:extLst>
                </a:gridCol>
              </a:tblGrid>
              <a:tr h="581811">
                <a:tc>
                  <a:txBody>
                    <a:bodyPr/>
                    <a:lstStyle/>
                    <a:p>
                      <a:pPr algn="ctr"/>
                      <a:r>
                        <a:rPr lang="en-GB" sz="2600" kern="1200" dirty="0">
                          <a:solidFill>
                            <a:srgbClr val="7030A0"/>
                          </a:solidFill>
                          <a:latin typeface="+mn-lt"/>
                          <a:ea typeface="+mn-ea"/>
                          <a:cs typeface="+mn-cs"/>
                        </a:rPr>
                        <a:t>Spoilage</a:t>
                      </a:r>
                    </a:p>
                  </a:txBody>
                  <a:tcPr/>
                </a:tc>
                <a:tc>
                  <a:txBody>
                    <a:bodyPr/>
                    <a:lstStyle/>
                    <a:p>
                      <a:pPr algn="ctr"/>
                      <a:r>
                        <a:rPr lang="en-GB" sz="2600" kern="1200" dirty="0">
                          <a:solidFill>
                            <a:srgbClr val="7030A0"/>
                          </a:solidFill>
                          <a:latin typeface="+mn-lt"/>
                          <a:ea typeface="+mn-ea"/>
                          <a:cs typeface="+mn-cs"/>
                        </a:rPr>
                        <a:t>Prep Waste</a:t>
                      </a:r>
                    </a:p>
                  </a:txBody>
                  <a:tcPr/>
                </a:tc>
                <a:tc>
                  <a:txBody>
                    <a:bodyPr/>
                    <a:lstStyle/>
                    <a:p>
                      <a:pPr algn="ctr"/>
                      <a:r>
                        <a:rPr lang="en-GB" sz="2600" kern="1200" dirty="0">
                          <a:solidFill>
                            <a:srgbClr val="7030A0"/>
                          </a:solidFill>
                          <a:latin typeface="+mn-lt"/>
                          <a:ea typeface="+mn-ea"/>
                          <a:cs typeface="+mn-cs"/>
                        </a:rPr>
                        <a:t>Plate Waste</a:t>
                      </a:r>
                    </a:p>
                  </a:txBody>
                  <a:tcPr/>
                </a:tc>
                <a:extLst>
                  <a:ext uri="{0D108BD9-81ED-4DB2-BD59-A6C34878D82A}">
                    <a16:rowId xmlns:a16="http://schemas.microsoft.com/office/drawing/2014/main" val="170368385"/>
                  </a:ext>
                </a:extLst>
              </a:tr>
              <a:tr h="1924452">
                <a:tc>
                  <a:txBody>
                    <a:bodyPr/>
                    <a:lstStyle/>
                    <a:p>
                      <a:r>
                        <a:rPr lang="en-GB" sz="2600" kern="1200" dirty="0">
                          <a:solidFill>
                            <a:srgbClr val="7030A0"/>
                          </a:solidFill>
                          <a:latin typeface="+mn-lt"/>
                          <a:ea typeface="+mn-ea"/>
                          <a:cs typeface="+mn-cs"/>
                        </a:rPr>
                        <a:t>Opportunity:</a:t>
                      </a:r>
                    </a:p>
                    <a:p>
                      <a:endParaRPr lang="en-GB" sz="2600" kern="1200" dirty="0">
                        <a:solidFill>
                          <a:srgbClr val="7030A0"/>
                        </a:solidFill>
                        <a:latin typeface="+mn-lt"/>
                        <a:ea typeface="+mn-ea"/>
                        <a:cs typeface="+mn-cs"/>
                      </a:endParaRPr>
                    </a:p>
                    <a:p>
                      <a:endParaRPr lang="en-GB" sz="2600" kern="1200" dirty="0">
                        <a:solidFill>
                          <a:srgbClr val="7030A0"/>
                        </a:solidFill>
                        <a:latin typeface="+mn-lt"/>
                        <a:ea typeface="+mn-ea"/>
                        <a:cs typeface="+mn-cs"/>
                      </a:endParaRPr>
                    </a:p>
                    <a:p>
                      <a:endParaRPr lang="en-GB" sz="2600" kern="1200" dirty="0">
                        <a:solidFill>
                          <a:srgbClr val="7030A0"/>
                        </a:solidFill>
                        <a:latin typeface="+mn-lt"/>
                        <a:ea typeface="+mn-ea"/>
                        <a:cs typeface="+mn-cs"/>
                      </a:endParaRPr>
                    </a:p>
                  </a:txBody>
                  <a:tcPr/>
                </a:tc>
                <a:tc>
                  <a:txBody>
                    <a:bodyPr/>
                    <a:lstStyle/>
                    <a:p>
                      <a:r>
                        <a:rPr lang="en-GB" sz="2600" kern="1200" dirty="0">
                          <a:solidFill>
                            <a:srgbClr val="7030A0"/>
                          </a:solidFill>
                          <a:latin typeface="+mn-lt"/>
                          <a:ea typeface="+mn-ea"/>
                          <a:cs typeface="+mn-cs"/>
                        </a:rPr>
                        <a:t>Opportunity:</a:t>
                      </a:r>
                    </a:p>
                  </a:txBody>
                  <a:tcPr/>
                </a:tc>
                <a:tc>
                  <a:txBody>
                    <a:bodyPr/>
                    <a:lstStyle/>
                    <a:p>
                      <a:r>
                        <a:rPr lang="en-GB" sz="2600" kern="1200" dirty="0">
                          <a:solidFill>
                            <a:srgbClr val="7030A0"/>
                          </a:solidFill>
                          <a:latin typeface="+mn-lt"/>
                          <a:ea typeface="+mn-ea"/>
                          <a:cs typeface="+mn-cs"/>
                        </a:rPr>
                        <a:t>Opportunity:</a:t>
                      </a:r>
                    </a:p>
                  </a:txBody>
                  <a:tcPr/>
                </a:tc>
                <a:extLst>
                  <a:ext uri="{0D108BD9-81ED-4DB2-BD59-A6C34878D82A}">
                    <a16:rowId xmlns:a16="http://schemas.microsoft.com/office/drawing/2014/main" val="2945750114"/>
                  </a:ext>
                </a:extLst>
              </a:tr>
            </a:tbl>
          </a:graphicData>
        </a:graphic>
      </p:graphicFrame>
    </p:spTree>
    <p:extLst>
      <p:ext uri="{BB962C8B-B14F-4D97-AF65-F5344CB8AC3E}">
        <p14:creationId xmlns:p14="http://schemas.microsoft.com/office/powerpoint/2010/main" val="31083033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1" name="Google Shape;401;p15"/>
          <p:cNvSpPr txBox="1"/>
          <p:nvPr/>
        </p:nvSpPr>
        <p:spPr>
          <a:xfrm>
            <a:off x="3535265"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Arial"/>
                <a:ea typeface="Arial"/>
                <a:cs typeface="Arial"/>
                <a:sym typeface="Arial"/>
              </a:rPr>
              <a:t>Conclusions</a:t>
            </a:r>
            <a:endParaRPr sz="1200" b="0" i="0" u="none" strike="noStrike" cap="none" dirty="0">
              <a:solidFill>
                <a:srgbClr val="000000"/>
              </a:solidFill>
              <a:latin typeface="Arial"/>
              <a:ea typeface="Arial"/>
              <a:cs typeface="Arial"/>
              <a:sym typeface="Arial"/>
            </a:endParaRPr>
          </a:p>
        </p:txBody>
      </p:sp>
      <p:sp>
        <p:nvSpPr>
          <p:cNvPr id="402" name="Google Shape;402;p15"/>
          <p:cNvSpPr txBox="1"/>
          <p:nvPr/>
        </p:nvSpPr>
        <p:spPr>
          <a:xfrm>
            <a:off x="3174332" y="1225853"/>
            <a:ext cx="8285831" cy="4946941"/>
          </a:xfrm>
          <a:prstGeom prst="rect">
            <a:avLst/>
          </a:prstGeom>
          <a:noFill/>
          <a:ln>
            <a:noFill/>
          </a:ln>
        </p:spPr>
        <p:txBody>
          <a:bodyPr spcFirstLastPara="1" wrap="square" lIns="91425" tIns="45700" rIns="91425" bIns="45700" anchor="t" anchorCtr="0">
            <a:normAutofit lnSpcReduction="10000"/>
          </a:bodyPr>
          <a:lstStyle/>
          <a:p>
            <a:pPr marL="571500" marR="0" lvl="0" indent="-571500" algn="l" rtl="0">
              <a:lnSpc>
                <a:spcPct val="110000"/>
              </a:lnSpc>
              <a:spcBef>
                <a:spcPts val="0"/>
              </a:spcBef>
              <a:spcAft>
                <a:spcPts val="0"/>
              </a:spcAft>
              <a:buClr>
                <a:srgbClr val="7F7F7F"/>
              </a:buClr>
              <a:buSzPts val="2220"/>
              <a:buFont typeface="Arial"/>
              <a:buChar char="•"/>
            </a:pPr>
            <a:r>
              <a:rPr lang="en-GB" sz="2600" dirty="0">
                <a:solidFill>
                  <a:srgbClr val="7030A0"/>
                </a:solidFill>
                <a:sym typeface="Arial"/>
              </a:rPr>
              <a:t>Food waste costs the commercial kitche</a:t>
            </a:r>
            <a:r>
              <a:rPr lang="en-GB" sz="2600" dirty="0">
                <a:solidFill>
                  <a:srgbClr val="7030A0"/>
                </a:solidFill>
              </a:rPr>
              <a:t>n or restaurant money.</a:t>
            </a:r>
          </a:p>
          <a:p>
            <a:pPr marL="571500" marR="0" lvl="0" indent="-571500" algn="l" rtl="0">
              <a:lnSpc>
                <a:spcPct val="110000"/>
              </a:lnSpc>
              <a:spcBef>
                <a:spcPts val="0"/>
              </a:spcBef>
              <a:spcAft>
                <a:spcPts val="0"/>
              </a:spcAft>
              <a:buClr>
                <a:srgbClr val="7F7F7F"/>
              </a:buClr>
              <a:buSzPts val="2220"/>
              <a:buFont typeface="Arial"/>
              <a:buChar char="•"/>
            </a:pPr>
            <a:endParaRPr lang="en-GB" sz="2600" dirty="0">
              <a:solidFill>
                <a:srgbClr val="7030A0"/>
              </a:solidFill>
            </a:endParaRPr>
          </a:p>
          <a:p>
            <a:pPr marL="571500" marR="0" lvl="0" indent="-571500" algn="l" rtl="0">
              <a:lnSpc>
                <a:spcPct val="110000"/>
              </a:lnSpc>
              <a:spcBef>
                <a:spcPts val="0"/>
              </a:spcBef>
              <a:spcAft>
                <a:spcPts val="0"/>
              </a:spcAft>
              <a:buClr>
                <a:srgbClr val="7F7F7F"/>
              </a:buClr>
              <a:buSzPts val="2220"/>
              <a:buFont typeface="Arial"/>
              <a:buChar char="•"/>
            </a:pPr>
            <a:r>
              <a:rPr lang="en-GB" sz="2600" dirty="0">
                <a:solidFill>
                  <a:srgbClr val="7030A0"/>
                </a:solidFill>
              </a:rPr>
              <a:t>Occasional analysis of where the food waste is being generated is time well spent</a:t>
            </a:r>
            <a:endParaRPr sz="2600" dirty="0">
              <a:solidFill>
                <a:srgbClr val="7030A0"/>
              </a:solidFill>
            </a:endParaRPr>
          </a:p>
          <a:p>
            <a:pPr marL="571500" marR="0" lvl="0" indent="-430530" algn="l" rtl="0">
              <a:lnSpc>
                <a:spcPct val="110000"/>
              </a:lnSpc>
              <a:spcBef>
                <a:spcPts val="0"/>
              </a:spcBef>
              <a:spcAft>
                <a:spcPts val="0"/>
              </a:spcAft>
              <a:buClr>
                <a:srgbClr val="7F7F7F"/>
              </a:buClr>
              <a:buSzPts val="2220"/>
              <a:buFont typeface="Arial"/>
              <a:buNone/>
            </a:pPr>
            <a:endParaRPr sz="2600" dirty="0">
              <a:solidFill>
                <a:srgbClr val="7030A0"/>
              </a:solidFill>
              <a:sym typeface="Arial"/>
            </a:endParaRPr>
          </a:p>
          <a:p>
            <a:pPr marL="571500" marR="0" lvl="0" indent="-571500" algn="l" rtl="0">
              <a:lnSpc>
                <a:spcPct val="110000"/>
              </a:lnSpc>
              <a:spcBef>
                <a:spcPts val="0"/>
              </a:spcBef>
              <a:spcAft>
                <a:spcPts val="0"/>
              </a:spcAft>
              <a:buClr>
                <a:srgbClr val="7F7F7F"/>
              </a:buClr>
              <a:buSzPts val="2220"/>
              <a:buFont typeface="Arial"/>
              <a:buChar char="•"/>
            </a:pPr>
            <a:r>
              <a:rPr lang="en-US" sz="2600" dirty="0">
                <a:solidFill>
                  <a:srgbClr val="7030A0"/>
                </a:solidFill>
                <a:sym typeface="Arial"/>
              </a:rPr>
              <a:t>The food waste calculator provided is the first step in gaining insight into the restaurant’s food waste . </a:t>
            </a:r>
            <a:br>
              <a:rPr lang="en-US" sz="2600" dirty="0">
                <a:solidFill>
                  <a:srgbClr val="7030A0"/>
                </a:solidFill>
                <a:sym typeface="Arial"/>
              </a:rPr>
            </a:br>
            <a:endParaRPr sz="2600" dirty="0">
              <a:solidFill>
                <a:srgbClr val="7030A0"/>
              </a:solidFill>
              <a:sym typeface="Arial"/>
            </a:endParaRPr>
          </a:p>
          <a:p>
            <a:pPr marL="571500" marR="0" lvl="0" indent="-571500" algn="l" rtl="0">
              <a:lnSpc>
                <a:spcPct val="110000"/>
              </a:lnSpc>
              <a:spcBef>
                <a:spcPts val="0"/>
              </a:spcBef>
              <a:spcAft>
                <a:spcPts val="0"/>
              </a:spcAft>
              <a:buClr>
                <a:srgbClr val="7F7F7F"/>
              </a:buClr>
              <a:buSzPts val="2220"/>
              <a:buFont typeface="Arial"/>
              <a:buChar char="•"/>
            </a:pPr>
            <a:r>
              <a:rPr lang="en-US" sz="2600" dirty="0">
                <a:solidFill>
                  <a:srgbClr val="7030A0"/>
                </a:solidFill>
                <a:sym typeface="Arial"/>
              </a:rPr>
              <a:t>From this opportunities to review menu’s, portion sizes, storage and freezing practices, and kitchen operations can also be further examined. </a:t>
            </a:r>
            <a:endParaRPr sz="2600" dirty="0">
              <a:solidFill>
                <a:srgbClr val="7030A0"/>
              </a:solidFill>
              <a:sym typeface="Arial"/>
            </a:endParaRPr>
          </a:p>
        </p:txBody>
      </p:sp>
      <p:pic>
        <p:nvPicPr>
          <p:cNvPr id="403" name="Google Shape;403;p15"/>
          <p:cNvPicPr preferRelativeResize="0"/>
          <p:nvPr/>
        </p:nvPicPr>
        <p:blipFill rotWithShape="1">
          <a:blip r:embed="rId3">
            <a:alphaModFix/>
          </a:blip>
          <a:srcRect l="6499" r="60729"/>
          <a:stretch/>
        </p:blipFill>
        <p:spPr>
          <a:xfrm>
            <a:off x="-32325" y="0"/>
            <a:ext cx="2988885" cy="6370320"/>
          </a:xfrm>
          <a:prstGeom prst="rect">
            <a:avLst/>
          </a:prstGeom>
          <a:noFill/>
          <a:ln>
            <a:noFill/>
          </a:ln>
        </p:spPr>
      </p:pic>
    </p:spTree>
    <p:extLst>
      <p:ext uri="{BB962C8B-B14F-4D97-AF65-F5344CB8AC3E}">
        <p14:creationId xmlns:p14="http://schemas.microsoft.com/office/powerpoint/2010/main" val="2666945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AEBA2-7869-6C63-542C-9249DDA095BD}"/>
              </a:ext>
            </a:extLst>
          </p:cNvPr>
          <p:cNvSpPr>
            <a:spLocks noGrp="1"/>
          </p:cNvSpPr>
          <p:nvPr>
            <p:ph type="title"/>
          </p:nvPr>
        </p:nvSpPr>
        <p:spPr/>
        <p:txBody>
          <a:bodyPr/>
          <a:lstStyle/>
          <a:p>
            <a:r>
              <a:rPr lang="en-GB" dirty="0"/>
              <a:t>Units and competences</a:t>
            </a:r>
          </a:p>
        </p:txBody>
      </p:sp>
      <p:sp>
        <p:nvSpPr>
          <p:cNvPr id="3" name="Content Placeholder 2">
            <a:extLst>
              <a:ext uri="{FF2B5EF4-FFF2-40B4-BE49-F238E27FC236}">
                <a16:creationId xmlns:a16="http://schemas.microsoft.com/office/drawing/2014/main" id="{E8ACF7DB-0FB0-CE81-BE95-18827E8DAB07}"/>
              </a:ext>
            </a:extLst>
          </p:cNvPr>
          <p:cNvSpPr>
            <a:spLocks noGrp="1"/>
          </p:cNvSpPr>
          <p:nvPr>
            <p:ph idx="1"/>
          </p:nvPr>
        </p:nvSpPr>
        <p:spPr>
          <a:xfrm>
            <a:off x="695324" y="873125"/>
            <a:ext cx="10764839" cy="1077595"/>
          </a:xfrm>
        </p:spPr>
        <p:txBody>
          <a:bodyPr>
            <a:normAutofit/>
          </a:bodyPr>
          <a:lstStyle/>
          <a:p>
            <a:r>
              <a:rPr lang="en-GB" dirty="0"/>
              <a:t>This module has the following learning outcome competence at EQF Level 4</a:t>
            </a:r>
          </a:p>
          <a:p>
            <a:endParaRPr lang="en-GB" dirty="0"/>
          </a:p>
        </p:txBody>
      </p:sp>
      <p:graphicFrame>
        <p:nvGraphicFramePr>
          <p:cNvPr id="4" name="Table 4">
            <a:extLst>
              <a:ext uri="{FF2B5EF4-FFF2-40B4-BE49-F238E27FC236}">
                <a16:creationId xmlns:a16="http://schemas.microsoft.com/office/drawing/2014/main" id="{79CEBF4C-905C-25E8-5E94-B454900E405E}"/>
              </a:ext>
            </a:extLst>
          </p:cNvPr>
          <p:cNvGraphicFramePr>
            <a:graphicFrameLocks noGrp="1"/>
          </p:cNvGraphicFramePr>
          <p:nvPr>
            <p:extLst>
              <p:ext uri="{D42A27DB-BD31-4B8C-83A1-F6EECF244321}">
                <p14:modId xmlns:p14="http://schemas.microsoft.com/office/powerpoint/2010/main" val="820757093"/>
              </p:ext>
            </p:extLst>
          </p:nvPr>
        </p:nvGraphicFramePr>
        <p:xfrm>
          <a:off x="2479040" y="2258515"/>
          <a:ext cx="1625600" cy="29260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436669859"/>
                    </a:ext>
                  </a:extLst>
                </a:gridCol>
              </a:tblGrid>
              <a:tr h="370840">
                <a:tc>
                  <a:txBody>
                    <a:bodyPr/>
                    <a:lstStyle/>
                    <a:p>
                      <a:r>
                        <a:rPr lang="en-GB" sz="1200" dirty="0"/>
                        <a:t>Module 3 – Food waste calculator</a:t>
                      </a:r>
                    </a:p>
                  </a:txBody>
                  <a:tcPr/>
                </a:tc>
                <a:extLst>
                  <a:ext uri="{0D108BD9-81ED-4DB2-BD59-A6C34878D82A}">
                    <a16:rowId xmlns:a16="http://schemas.microsoft.com/office/drawing/2014/main" val="1678244610"/>
                  </a:ext>
                </a:extLst>
              </a:tr>
              <a:tr h="370840">
                <a:tc>
                  <a:txBody>
                    <a:bodyPr/>
                    <a:lstStyle/>
                    <a:p>
                      <a:r>
                        <a:rPr lang="en-US" sz="1200" dirty="0"/>
                        <a:t>To be able to measure the amount of waste produced from spoilage, food preparation and plate leftovers.</a:t>
                      </a:r>
                      <a:br>
                        <a:rPr lang="en-US" sz="1200" dirty="0"/>
                      </a:br>
                      <a:endParaRPr lang="en-US" sz="1200" dirty="0"/>
                    </a:p>
                    <a:p>
                      <a:r>
                        <a:rPr lang="en-US" sz="1200" dirty="0"/>
                        <a:t>To use a calculation method to determine where most food waste occurs in a kitchen.</a:t>
                      </a:r>
                    </a:p>
                    <a:p>
                      <a:endParaRPr lang="en-GB" sz="1200" dirty="0"/>
                    </a:p>
                  </a:txBody>
                  <a:tcPr/>
                </a:tc>
                <a:extLst>
                  <a:ext uri="{0D108BD9-81ED-4DB2-BD59-A6C34878D82A}">
                    <a16:rowId xmlns:a16="http://schemas.microsoft.com/office/drawing/2014/main" val="3685562310"/>
                  </a:ext>
                </a:extLst>
              </a:tr>
            </a:tbl>
          </a:graphicData>
        </a:graphic>
      </p:graphicFrame>
      <p:pic>
        <p:nvPicPr>
          <p:cNvPr id="5" name="Picture 4">
            <a:extLst>
              <a:ext uri="{FF2B5EF4-FFF2-40B4-BE49-F238E27FC236}">
                <a16:creationId xmlns:a16="http://schemas.microsoft.com/office/drawing/2014/main" id="{094AD2CB-1CE6-9CB5-509B-87506BCE5699}"/>
              </a:ext>
            </a:extLst>
          </p:cNvPr>
          <p:cNvPicPr>
            <a:picLocks noChangeAspect="1"/>
          </p:cNvPicPr>
          <p:nvPr/>
        </p:nvPicPr>
        <p:blipFill>
          <a:blip r:embed="rId2"/>
          <a:stretch>
            <a:fillRect/>
          </a:stretch>
        </p:blipFill>
        <p:spPr>
          <a:xfrm>
            <a:off x="7278343" y="2427639"/>
            <a:ext cx="4080458" cy="2870885"/>
          </a:xfrm>
          <a:prstGeom prst="rect">
            <a:avLst/>
          </a:prstGeom>
        </p:spPr>
      </p:pic>
    </p:spTree>
    <p:extLst>
      <p:ext uri="{BB962C8B-B14F-4D97-AF65-F5344CB8AC3E}">
        <p14:creationId xmlns:p14="http://schemas.microsoft.com/office/powerpoint/2010/main" val="4189539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EFA20-9246-4548-5D3C-B13C11D16CAB}"/>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4626CE0E-A493-A6D6-EC3A-8594FA58846A}"/>
              </a:ext>
            </a:extLst>
          </p:cNvPr>
          <p:cNvSpPr>
            <a:spLocks noGrp="1"/>
          </p:cNvSpPr>
          <p:nvPr>
            <p:ph idx="1"/>
          </p:nvPr>
        </p:nvSpPr>
        <p:spPr>
          <a:xfrm>
            <a:off x="695325" y="873125"/>
            <a:ext cx="6238876" cy="5184775"/>
          </a:xfrm>
        </p:spPr>
        <p:txBody>
          <a:bodyPr/>
          <a:lstStyle/>
          <a:p>
            <a:r>
              <a:rPr lang="en-US" dirty="0"/>
              <a:t>88 billion </a:t>
            </a:r>
            <a:r>
              <a:rPr lang="en-US" dirty="0" err="1"/>
              <a:t>tonnes</a:t>
            </a:r>
            <a:r>
              <a:rPr lang="en-US" dirty="0"/>
              <a:t> of food is wasted per year in EU</a:t>
            </a:r>
          </a:p>
          <a:p>
            <a:r>
              <a:rPr lang="en-US" dirty="0"/>
              <a:t>According to a Fusions Report 10.5 millions of food waste is generated in the EU from the food service sector</a:t>
            </a:r>
          </a:p>
          <a:p>
            <a:r>
              <a:rPr lang="en-US" dirty="0"/>
              <a:t>Restaurants hotels and commercial kitchens are major generators of food waste – much of which could be avoided.</a:t>
            </a:r>
          </a:p>
          <a:p>
            <a:r>
              <a:rPr lang="en-US" dirty="0"/>
              <a:t>We need to understand where the food waste is being generated, in order to control it and save costs. </a:t>
            </a:r>
          </a:p>
          <a:p>
            <a:endParaRPr lang="en-US" dirty="0"/>
          </a:p>
          <a:p>
            <a:endParaRPr lang="en-GB" dirty="0"/>
          </a:p>
        </p:txBody>
      </p:sp>
      <p:pic>
        <p:nvPicPr>
          <p:cNvPr id="4" name="Picture 3" descr="A picture containing vegetable, fruit, orange, meat&#10;&#10;Description automatically generated">
            <a:extLst>
              <a:ext uri="{FF2B5EF4-FFF2-40B4-BE49-F238E27FC236}">
                <a16:creationId xmlns:a16="http://schemas.microsoft.com/office/drawing/2014/main" id="{67CEC807-9553-D4DF-8274-E43A46D2E294}"/>
              </a:ext>
            </a:extLst>
          </p:cNvPr>
          <p:cNvPicPr>
            <a:picLocks noChangeAspect="1"/>
          </p:cNvPicPr>
          <p:nvPr/>
        </p:nvPicPr>
        <p:blipFill>
          <a:blip r:embed="rId2"/>
          <a:stretch>
            <a:fillRect/>
          </a:stretch>
        </p:blipFill>
        <p:spPr>
          <a:xfrm>
            <a:off x="7012242" y="1051373"/>
            <a:ext cx="5179758" cy="3429000"/>
          </a:xfrm>
          <a:prstGeom prst="rect">
            <a:avLst/>
          </a:prstGeom>
        </p:spPr>
      </p:pic>
      <p:sp>
        <p:nvSpPr>
          <p:cNvPr id="5" name="Google Shape;117;p8">
            <a:extLst>
              <a:ext uri="{FF2B5EF4-FFF2-40B4-BE49-F238E27FC236}">
                <a16:creationId xmlns:a16="http://schemas.microsoft.com/office/drawing/2014/main" id="{F641D619-2490-5AD2-8377-EE45C31A0CED}"/>
              </a:ext>
            </a:extLst>
          </p:cNvPr>
          <p:cNvSpPr txBox="1"/>
          <p:nvPr/>
        </p:nvSpPr>
        <p:spPr>
          <a:xfrm>
            <a:off x="6096000" y="5750164"/>
            <a:ext cx="554388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Source: </a:t>
            </a:r>
            <a:r>
              <a:rPr lang="en-US" sz="1400" b="0" i="0" u="none" strike="noStrike" cap="none" dirty="0">
                <a:solidFill>
                  <a:srgbClr val="0070C0"/>
                </a:solidFill>
                <a:latin typeface="Arial"/>
                <a:ea typeface="Arial"/>
                <a:cs typeface="Arial"/>
                <a:sym typeface="Arial"/>
                <a:hlinkClick r:id="rId3">
                  <a:extLst>
                    <a:ext uri="{A12FA001-AC4F-418D-AE19-62706E023703}">
                      <ahyp:hlinkClr xmlns:ahyp="http://schemas.microsoft.com/office/drawing/2018/hyperlinkcolor" val="tx"/>
                    </a:ext>
                  </a:extLst>
                </a:hlinkClick>
              </a:rPr>
              <a:t>Estimates of European Food Waste Levels – Fusions 2016</a:t>
            </a:r>
            <a:endParaRPr sz="1400" b="0" i="0" u="none" strike="noStrike" cap="none" dirty="0">
              <a:solidFill>
                <a:srgbClr val="0070C0"/>
              </a:solidFill>
              <a:latin typeface="Arial"/>
              <a:ea typeface="Arial"/>
              <a:cs typeface="Arial"/>
              <a:sym typeface="Arial"/>
            </a:endParaRPr>
          </a:p>
        </p:txBody>
      </p:sp>
    </p:spTree>
    <p:extLst>
      <p:ext uri="{BB962C8B-B14F-4D97-AF65-F5344CB8AC3E}">
        <p14:creationId xmlns:p14="http://schemas.microsoft.com/office/powerpoint/2010/main" val="2021159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CDC78-6043-3D20-0385-941C316280E2}"/>
              </a:ext>
            </a:extLst>
          </p:cNvPr>
          <p:cNvSpPr>
            <a:spLocks noGrp="1"/>
          </p:cNvSpPr>
          <p:nvPr>
            <p:ph type="title"/>
          </p:nvPr>
        </p:nvSpPr>
        <p:spPr/>
        <p:txBody>
          <a:bodyPr/>
          <a:lstStyle/>
          <a:p>
            <a:r>
              <a:rPr lang="en-GB" dirty="0"/>
              <a:t>Three Types of Food Waste - Spoilage </a:t>
            </a:r>
          </a:p>
        </p:txBody>
      </p:sp>
      <p:sp>
        <p:nvSpPr>
          <p:cNvPr id="3" name="Content Placeholder 2">
            <a:extLst>
              <a:ext uri="{FF2B5EF4-FFF2-40B4-BE49-F238E27FC236}">
                <a16:creationId xmlns:a16="http://schemas.microsoft.com/office/drawing/2014/main" id="{93EA7C4B-EF3E-3601-83F0-FE5E6C9B7229}"/>
              </a:ext>
            </a:extLst>
          </p:cNvPr>
          <p:cNvSpPr>
            <a:spLocks noGrp="1"/>
          </p:cNvSpPr>
          <p:nvPr>
            <p:ph idx="1"/>
          </p:nvPr>
        </p:nvSpPr>
        <p:spPr>
          <a:xfrm>
            <a:off x="695325" y="873125"/>
            <a:ext cx="6787516" cy="5184775"/>
          </a:xfrm>
        </p:spPr>
        <p:txBody>
          <a:bodyPr/>
          <a:lstStyle/>
          <a:p>
            <a:r>
              <a:rPr lang="en-US" dirty="0"/>
              <a:t>We have already described the three types of food waste generated in a commercial kitchen But let’s revisit them:</a:t>
            </a:r>
          </a:p>
          <a:p>
            <a:endParaRPr lang="en-US" dirty="0"/>
          </a:p>
          <a:p>
            <a:r>
              <a:rPr lang="en-US" b="1" dirty="0"/>
              <a:t>Spoilage</a:t>
            </a:r>
            <a:r>
              <a:rPr lang="en-US" dirty="0"/>
              <a:t> is any foods purchased, but have cease to be edible and there need to be discarded, food products pass their sell by or use by date, over ripe fruits, stale breads, and items wrongly stored are typical of spoilage waste</a:t>
            </a:r>
          </a:p>
          <a:p>
            <a:endParaRPr lang="en-GB" dirty="0"/>
          </a:p>
        </p:txBody>
      </p:sp>
      <p:pic>
        <p:nvPicPr>
          <p:cNvPr id="4" name="Picture 3" descr="Text, letter&#10;&#10;Description automatically generated">
            <a:extLst>
              <a:ext uri="{FF2B5EF4-FFF2-40B4-BE49-F238E27FC236}">
                <a16:creationId xmlns:a16="http://schemas.microsoft.com/office/drawing/2014/main" id="{74463DF6-24E1-E3E1-714B-E56CE8D226BA}"/>
              </a:ext>
            </a:extLst>
          </p:cNvPr>
          <p:cNvPicPr>
            <a:picLocks noChangeAspect="1"/>
          </p:cNvPicPr>
          <p:nvPr/>
        </p:nvPicPr>
        <p:blipFill>
          <a:blip r:embed="rId2"/>
          <a:stretch>
            <a:fillRect/>
          </a:stretch>
        </p:blipFill>
        <p:spPr>
          <a:xfrm>
            <a:off x="7929880" y="4202718"/>
            <a:ext cx="3896360" cy="1855182"/>
          </a:xfrm>
          <a:prstGeom prst="rect">
            <a:avLst/>
          </a:prstGeom>
        </p:spPr>
      </p:pic>
    </p:spTree>
    <p:extLst>
      <p:ext uri="{BB962C8B-B14F-4D97-AF65-F5344CB8AC3E}">
        <p14:creationId xmlns:p14="http://schemas.microsoft.com/office/powerpoint/2010/main" val="1127349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CDC78-6043-3D20-0385-941C316280E2}"/>
              </a:ext>
            </a:extLst>
          </p:cNvPr>
          <p:cNvSpPr>
            <a:spLocks noGrp="1"/>
          </p:cNvSpPr>
          <p:nvPr>
            <p:ph type="title"/>
          </p:nvPr>
        </p:nvSpPr>
        <p:spPr/>
        <p:txBody>
          <a:bodyPr/>
          <a:lstStyle/>
          <a:p>
            <a:r>
              <a:rPr lang="en-GB" dirty="0"/>
              <a:t>Three Types of Food Waste – Preparation </a:t>
            </a:r>
          </a:p>
        </p:txBody>
      </p:sp>
      <p:sp>
        <p:nvSpPr>
          <p:cNvPr id="3" name="Content Placeholder 2">
            <a:extLst>
              <a:ext uri="{FF2B5EF4-FFF2-40B4-BE49-F238E27FC236}">
                <a16:creationId xmlns:a16="http://schemas.microsoft.com/office/drawing/2014/main" id="{93EA7C4B-EF3E-3601-83F0-FE5E6C9B7229}"/>
              </a:ext>
            </a:extLst>
          </p:cNvPr>
          <p:cNvSpPr>
            <a:spLocks noGrp="1"/>
          </p:cNvSpPr>
          <p:nvPr>
            <p:ph idx="1"/>
          </p:nvPr>
        </p:nvSpPr>
        <p:spPr>
          <a:xfrm>
            <a:off x="695325" y="873125"/>
            <a:ext cx="5527675" cy="5184775"/>
          </a:xfrm>
        </p:spPr>
        <p:txBody>
          <a:bodyPr>
            <a:normAutofit/>
          </a:bodyPr>
          <a:lstStyle/>
          <a:p>
            <a:r>
              <a:rPr lang="en-US" sz="2400" b="1" dirty="0"/>
              <a:t>Preparation</a:t>
            </a:r>
            <a:r>
              <a:rPr lang="en-US" sz="2400" dirty="0"/>
              <a:t> waste is the inedible part which needs to be removed in the food preparation process.  Excessive fat, potato and vegetable peelings and egg shells are examples.</a:t>
            </a:r>
          </a:p>
          <a:p>
            <a:endParaRPr lang="en-US" sz="2400" dirty="0"/>
          </a:p>
          <a:p>
            <a:r>
              <a:rPr lang="en-US" sz="2400" dirty="0"/>
              <a:t>While prep waste is often necessary, in some instances it might be possible to leave vegetable skins as part of the servings.  Leftover chicken scraps can be turned into stock and stored.  Soups can be produced from some vegetable peelings.</a:t>
            </a:r>
          </a:p>
          <a:p>
            <a:endParaRPr lang="en-GB" sz="2400" dirty="0"/>
          </a:p>
        </p:txBody>
      </p:sp>
      <p:pic>
        <p:nvPicPr>
          <p:cNvPr id="4" name="Picture 3" descr="A picture containing food, snack food, hand, sandwich&#10;&#10;Description automatically generated">
            <a:extLst>
              <a:ext uri="{FF2B5EF4-FFF2-40B4-BE49-F238E27FC236}">
                <a16:creationId xmlns:a16="http://schemas.microsoft.com/office/drawing/2014/main" id="{0A36D0DB-C6FF-7D74-A411-E4643E5DACF4}"/>
              </a:ext>
            </a:extLst>
          </p:cNvPr>
          <p:cNvPicPr>
            <a:picLocks noChangeAspect="1"/>
          </p:cNvPicPr>
          <p:nvPr/>
        </p:nvPicPr>
        <p:blipFill>
          <a:blip r:embed="rId2"/>
          <a:stretch>
            <a:fillRect/>
          </a:stretch>
        </p:blipFill>
        <p:spPr>
          <a:xfrm>
            <a:off x="6569242" y="1587847"/>
            <a:ext cx="5630079" cy="3749633"/>
          </a:xfrm>
          <a:prstGeom prst="rect">
            <a:avLst/>
          </a:prstGeom>
        </p:spPr>
      </p:pic>
    </p:spTree>
    <p:extLst>
      <p:ext uri="{BB962C8B-B14F-4D97-AF65-F5344CB8AC3E}">
        <p14:creationId xmlns:p14="http://schemas.microsoft.com/office/powerpoint/2010/main" val="3039783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CDC78-6043-3D20-0385-941C316280E2}"/>
              </a:ext>
            </a:extLst>
          </p:cNvPr>
          <p:cNvSpPr>
            <a:spLocks noGrp="1"/>
          </p:cNvSpPr>
          <p:nvPr>
            <p:ph type="title"/>
          </p:nvPr>
        </p:nvSpPr>
        <p:spPr/>
        <p:txBody>
          <a:bodyPr/>
          <a:lstStyle/>
          <a:p>
            <a:r>
              <a:rPr lang="en-GB" dirty="0"/>
              <a:t>Three Types of Food Waste - </a:t>
            </a:r>
          </a:p>
        </p:txBody>
      </p:sp>
      <p:sp>
        <p:nvSpPr>
          <p:cNvPr id="3" name="Content Placeholder 2">
            <a:extLst>
              <a:ext uri="{FF2B5EF4-FFF2-40B4-BE49-F238E27FC236}">
                <a16:creationId xmlns:a16="http://schemas.microsoft.com/office/drawing/2014/main" id="{93EA7C4B-EF3E-3601-83F0-FE5E6C9B7229}"/>
              </a:ext>
            </a:extLst>
          </p:cNvPr>
          <p:cNvSpPr>
            <a:spLocks noGrp="1"/>
          </p:cNvSpPr>
          <p:nvPr>
            <p:ph idx="1"/>
          </p:nvPr>
        </p:nvSpPr>
        <p:spPr>
          <a:xfrm>
            <a:off x="695324" y="873125"/>
            <a:ext cx="6635115" cy="5184775"/>
          </a:xfrm>
        </p:spPr>
        <p:txBody>
          <a:bodyPr>
            <a:normAutofit fontScale="92500" lnSpcReduction="10000"/>
          </a:bodyPr>
          <a:lstStyle/>
          <a:p>
            <a:r>
              <a:rPr lang="en-US" dirty="0"/>
              <a:t>Plate waste is food that has been prepared for the customer but has been returned uneaten or partially uneaten.  </a:t>
            </a:r>
          </a:p>
          <a:p>
            <a:endParaRPr lang="en-US" dirty="0"/>
          </a:p>
          <a:p>
            <a:r>
              <a:rPr lang="en-US" dirty="0"/>
              <a:t>This represents a lost opportunity to sell perfectly acceptable quality food to other customers and therefore should be targeted as an opportunity for waste reduction.</a:t>
            </a:r>
          </a:p>
          <a:p>
            <a:endParaRPr lang="en-US" dirty="0"/>
          </a:p>
          <a:p>
            <a:r>
              <a:rPr lang="en-US" dirty="0"/>
              <a:t>It is important to understand this waste stream.  Is there a particular menu item that is generating too much waste, are the portions sizes for some dishes too large.  Could the restaurant promote sharing dishes.</a:t>
            </a:r>
          </a:p>
          <a:p>
            <a:endParaRPr lang="en-GB" dirty="0"/>
          </a:p>
        </p:txBody>
      </p:sp>
      <p:pic>
        <p:nvPicPr>
          <p:cNvPr id="4" name="Picture 3" descr="A plate of food&#10;&#10;Description automatically generated with low confidence">
            <a:extLst>
              <a:ext uri="{FF2B5EF4-FFF2-40B4-BE49-F238E27FC236}">
                <a16:creationId xmlns:a16="http://schemas.microsoft.com/office/drawing/2014/main" id="{124EFC3C-BD7F-28FF-EF6F-7277E4F9878F}"/>
              </a:ext>
            </a:extLst>
          </p:cNvPr>
          <p:cNvPicPr>
            <a:picLocks noChangeAspect="1"/>
          </p:cNvPicPr>
          <p:nvPr/>
        </p:nvPicPr>
        <p:blipFill>
          <a:blip r:embed="rId2"/>
          <a:stretch>
            <a:fillRect/>
          </a:stretch>
        </p:blipFill>
        <p:spPr>
          <a:xfrm>
            <a:off x="7539156" y="1879600"/>
            <a:ext cx="4612203" cy="3399193"/>
          </a:xfrm>
          <a:prstGeom prst="rect">
            <a:avLst/>
          </a:prstGeom>
        </p:spPr>
      </p:pic>
    </p:spTree>
    <p:extLst>
      <p:ext uri="{BB962C8B-B14F-4D97-AF65-F5344CB8AC3E}">
        <p14:creationId xmlns:p14="http://schemas.microsoft.com/office/powerpoint/2010/main" val="708284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4" name="Google Shape;144;p9"/>
          <p:cNvSpPr txBox="1"/>
          <p:nvPr/>
        </p:nvSpPr>
        <p:spPr>
          <a:xfrm>
            <a:off x="4346582" y="-71887"/>
            <a:ext cx="9455681"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Arial"/>
                <a:ea typeface="Arial"/>
                <a:cs typeface="Arial"/>
                <a:sym typeface="Arial"/>
              </a:rPr>
              <a:t>Discussion</a:t>
            </a:r>
            <a:endParaRPr sz="1200" b="0" i="0" u="none" strike="noStrike" cap="none" dirty="0">
              <a:solidFill>
                <a:srgbClr val="000000"/>
              </a:solidFill>
              <a:latin typeface="Arial"/>
              <a:ea typeface="Arial"/>
              <a:cs typeface="Arial"/>
              <a:sym typeface="Arial"/>
            </a:endParaRPr>
          </a:p>
        </p:txBody>
      </p:sp>
      <p:sp>
        <p:nvSpPr>
          <p:cNvPr id="145" name="Google Shape;145;p9"/>
          <p:cNvSpPr txBox="1"/>
          <p:nvPr/>
        </p:nvSpPr>
        <p:spPr>
          <a:xfrm>
            <a:off x="606178" y="1243328"/>
            <a:ext cx="4807107" cy="4893607"/>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2000"/>
              <a:buFont typeface="Arial"/>
              <a:buChar char="•"/>
            </a:pPr>
            <a:r>
              <a:rPr lang="en-GB" sz="2600" dirty="0">
                <a:solidFill>
                  <a:srgbClr val="7030A0"/>
                </a:solidFill>
                <a:sym typeface="Arial"/>
              </a:rPr>
              <a:t>For these three types of food waste – which would you think would be worth investigating further.</a:t>
            </a:r>
          </a:p>
          <a:p>
            <a:pPr marL="457200" marR="0" lvl="0" indent="-457200" algn="l" rtl="0">
              <a:lnSpc>
                <a:spcPct val="100000"/>
              </a:lnSpc>
              <a:spcBef>
                <a:spcPts val="0"/>
              </a:spcBef>
              <a:spcAft>
                <a:spcPts val="0"/>
              </a:spcAft>
              <a:buClr>
                <a:srgbClr val="000000"/>
              </a:buClr>
              <a:buSzPts val="2000"/>
              <a:buFont typeface="Arial"/>
              <a:buChar char="•"/>
            </a:pPr>
            <a:endParaRPr lang="en-GB" sz="2600" dirty="0">
              <a:solidFill>
                <a:srgbClr val="7030A0"/>
              </a:solidFill>
            </a:endParaRPr>
          </a:p>
          <a:p>
            <a:pPr marL="457200" marR="0" lvl="0" indent="-457200" algn="l" rtl="0">
              <a:lnSpc>
                <a:spcPct val="100000"/>
              </a:lnSpc>
              <a:spcBef>
                <a:spcPts val="0"/>
              </a:spcBef>
              <a:spcAft>
                <a:spcPts val="0"/>
              </a:spcAft>
              <a:buClr>
                <a:srgbClr val="000000"/>
              </a:buClr>
              <a:buSzPts val="2000"/>
              <a:buFont typeface="Arial"/>
              <a:buChar char="•"/>
            </a:pPr>
            <a:r>
              <a:rPr lang="en-GB" sz="2600" dirty="0">
                <a:solidFill>
                  <a:srgbClr val="7030A0"/>
                </a:solidFill>
                <a:sym typeface="Arial"/>
              </a:rPr>
              <a:t>The answer is of course all three.  Each at one point was purchased for the restaurant at full cost and therefore no sold through a meal and ending up as waste is a loss to the business</a:t>
            </a:r>
            <a:endParaRPr sz="2600" dirty="0">
              <a:solidFill>
                <a:srgbClr val="7030A0"/>
              </a:solidFill>
              <a:sym typeface="Arial"/>
            </a:endParaRPr>
          </a:p>
        </p:txBody>
      </p:sp>
      <p:pic>
        <p:nvPicPr>
          <p:cNvPr id="3" name="Picture 2" descr="A plate of food&#10;&#10;Description automatically generated with medium confidence">
            <a:extLst>
              <a:ext uri="{FF2B5EF4-FFF2-40B4-BE49-F238E27FC236}">
                <a16:creationId xmlns:a16="http://schemas.microsoft.com/office/drawing/2014/main" id="{C585038C-C555-4834-B337-A3760FBF096C}"/>
              </a:ext>
            </a:extLst>
          </p:cNvPr>
          <p:cNvPicPr>
            <a:picLocks noChangeAspect="1"/>
          </p:cNvPicPr>
          <p:nvPr/>
        </p:nvPicPr>
        <p:blipFill>
          <a:blip r:embed="rId3"/>
          <a:stretch>
            <a:fillRect/>
          </a:stretch>
        </p:blipFill>
        <p:spPr>
          <a:xfrm>
            <a:off x="6183086" y="1797154"/>
            <a:ext cx="6008914" cy="3905794"/>
          </a:xfrm>
          <a:prstGeom prst="rect">
            <a:avLst/>
          </a:prstGeom>
        </p:spPr>
      </p:pic>
    </p:spTree>
    <p:extLst>
      <p:ext uri="{BB962C8B-B14F-4D97-AF65-F5344CB8AC3E}">
        <p14:creationId xmlns:p14="http://schemas.microsoft.com/office/powerpoint/2010/main" val="2640929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10"/>
          <p:cNvPicPr preferRelativeResize="0"/>
          <p:nvPr/>
        </p:nvPicPr>
        <p:blipFill rotWithShape="1">
          <a:blip r:embed="rId3">
            <a:alphaModFix/>
          </a:blip>
          <a:srcRect/>
          <a:stretch/>
        </p:blipFill>
        <p:spPr>
          <a:xfrm>
            <a:off x="-1" y="0"/>
            <a:ext cx="12202357" cy="6858000"/>
          </a:xfrm>
          <a:prstGeom prst="rect">
            <a:avLst/>
          </a:prstGeom>
          <a:noFill/>
          <a:ln>
            <a:noFill/>
          </a:ln>
        </p:spPr>
      </p:pic>
      <p:sp>
        <p:nvSpPr>
          <p:cNvPr id="160" name="Google Shape;160;p10"/>
          <p:cNvSpPr/>
          <p:nvPr/>
        </p:nvSpPr>
        <p:spPr>
          <a:xfrm>
            <a:off x="1138505" y="-120612"/>
            <a:ext cx="11076941" cy="6978612"/>
          </a:xfrm>
          <a:prstGeom prst="parallelogram">
            <a:avLst>
              <a:gd name="adj" fmla="val 21956"/>
            </a:avLst>
          </a:prstGeom>
          <a:solidFill>
            <a:schemeClr val="bg1">
              <a:alpha val="91372"/>
            </a:schemeClr>
          </a:solidFill>
          <a:ln w="12700" cap="flat" cmpd="sng">
            <a:solidFill>
              <a:srgbClr val="809C4E"/>
            </a:solidFill>
            <a:prstDash val="solid"/>
            <a:miter lim="800000"/>
            <a:headEnd type="none" w="sm" len="sm"/>
            <a:tailEnd type="none" w="sm" len="sm"/>
          </a:ln>
          <a:effectLst>
            <a:outerShdw blurRad="50800" dist="38100" dir="10800000" algn="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1" name="Google Shape;161;p10"/>
          <p:cNvSpPr/>
          <p:nvPr/>
        </p:nvSpPr>
        <p:spPr>
          <a:xfrm>
            <a:off x="3020234" y="51911"/>
            <a:ext cx="8490154" cy="910224"/>
          </a:xfrm>
          <a:prstGeom prst="parallelogram">
            <a:avLst>
              <a:gd name="adj" fmla="val 18836"/>
            </a:avLst>
          </a:prstGeom>
          <a:solidFill>
            <a:schemeClr val="lt1"/>
          </a:solidFill>
          <a:ln>
            <a:noFill/>
          </a:ln>
          <a:effectLst>
            <a:outerShdw blurRad="508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2" name="Google Shape;162;p10"/>
          <p:cNvSpPr txBox="1"/>
          <p:nvPr/>
        </p:nvSpPr>
        <p:spPr>
          <a:xfrm>
            <a:off x="3206301" y="-120612"/>
            <a:ext cx="8310632" cy="136285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2800" b="1" i="0" u="none" strike="noStrike" cap="none" dirty="0">
                <a:solidFill>
                  <a:srgbClr val="000000"/>
                </a:solidFill>
                <a:latin typeface="Arial"/>
                <a:ea typeface="Arial"/>
                <a:cs typeface="Arial"/>
                <a:sym typeface="Arial"/>
              </a:rPr>
              <a:t>So lets tackle the problem of food waste</a:t>
            </a:r>
            <a:endParaRPr sz="2800" b="1" i="0" u="none" strike="noStrike" cap="none" dirty="0">
              <a:solidFill>
                <a:srgbClr val="000000"/>
              </a:solidFill>
              <a:latin typeface="Arial"/>
              <a:ea typeface="Arial"/>
              <a:cs typeface="Arial"/>
              <a:sym typeface="Arial"/>
            </a:endParaRPr>
          </a:p>
        </p:txBody>
      </p:sp>
      <p:grpSp>
        <p:nvGrpSpPr>
          <p:cNvPr id="163" name="Google Shape;163;p10"/>
          <p:cNvGrpSpPr/>
          <p:nvPr/>
        </p:nvGrpSpPr>
        <p:grpSpPr>
          <a:xfrm>
            <a:off x="2357596" y="1266400"/>
            <a:ext cx="8490154" cy="5539689"/>
            <a:chOff x="0" y="2882"/>
            <a:chExt cx="7141707" cy="4901550"/>
          </a:xfrm>
          <a:solidFill>
            <a:schemeClr val="accent1"/>
          </a:solidFill>
        </p:grpSpPr>
        <p:sp>
          <p:nvSpPr>
            <p:cNvPr id="164" name="Google Shape;164;p10"/>
            <p:cNvSpPr/>
            <p:nvPr/>
          </p:nvSpPr>
          <p:spPr>
            <a:xfrm rot="5400000">
              <a:off x="-200198" y="203080"/>
              <a:ext cx="1334655" cy="934258"/>
            </a:xfrm>
            <a:prstGeom prst="chevron">
              <a:avLst>
                <a:gd name="adj" fmla="val 50000"/>
              </a:avLst>
            </a:prstGeom>
            <a:solidFill>
              <a:srgbClr val="92D050"/>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65" name="Google Shape;165;p10"/>
            <p:cNvSpPr txBox="1"/>
            <p:nvPr/>
          </p:nvSpPr>
          <p:spPr>
            <a:xfrm>
              <a:off x="1" y="470010"/>
              <a:ext cx="934258" cy="400397"/>
            </a:xfrm>
            <a:prstGeom prst="rect">
              <a:avLst/>
            </a:prstGeom>
            <a:solidFill>
              <a:srgbClr val="92D050"/>
            </a:solid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dirty="0">
                  <a:latin typeface="Arial"/>
                  <a:ea typeface="Arial"/>
                  <a:cs typeface="Arial"/>
                  <a:sym typeface="Arial"/>
                </a:rPr>
                <a:t>What?</a:t>
              </a:r>
              <a:endParaRPr sz="1400" b="0" i="0" u="none" strike="noStrike" cap="none" dirty="0">
                <a:latin typeface="Arial"/>
                <a:ea typeface="Arial"/>
                <a:cs typeface="Arial"/>
                <a:sym typeface="Arial"/>
              </a:endParaRPr>
            </a:p>
          </p:txBody>
        </p:sp>
        <p:sp>
          <p:nvSpPr>
            <p:cNvPr id="166" name="Google Shape;166;p10"/>
            <p:cNvSpPr/>
            <p:nvPr/>
          </p:nvSpPr>
          <p:spPr>
            <a:xfrm rot="5400000">
              <a:off x="3591653" y="-2654513"/>
              <a:ext cx="867526" cy="6182316"/>
            </a:xfrm>
            <a:prstGeom prst="round2SameRect">
              <a:avLst>
                <a:gd name="adj1" fmla="val 16667"/>
                <a:gd name="adj2" fmla="val 0"/>
              </a:avLst>
            </a:prstGeom>
            <a:gr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67" name="Google Shape;167;p10"/>
            <p:cNvSpPr txBox="1"/>
            <p:nvPr/>
          </p:nvSpPr>
          <p:spPr>
            <a:xfrm>
              <a:off x="934259" y="45230"/>
              <a:ext cx="6139967" cy="782828"/>
            </a:xfrm>
            <a:prstGeom prst="rect">
              <a:avLst/>
            </a:prstGeom>
            <a:grpFill/>
            <a:ln>
              <a:noFill/>
            </a:ln>
          </p:spPr>
          <p:txBody>
            <a:bodyPr spcFirstLastPara="1" wrap="square" lIns="199125" tIns="17775" rIns="17775" bIns="17775" anchor="ctr" anchorCtr="0">
              <a:noAutofit/>
            </a:bodyPr>
            <a:lstStyle/>
            <a:p>
              <a:pPr marL="285750" marR="0" lvl="1" indent="-285750" algn="l" rtl="0">
                <a:lnSpc>
                  <a:spcPct val="90000"/>
                </a:lnSpc>
                <a:spcBef>
                  <a:spcPts val="0"/>
                </a:spcBef>
                <a:spcAft>
                  <a:spcPts val="0"/>
                </a:spcAft>
                <a:buClr>
                  <a:srgbClr val="000000"/>
                </a:buClr>
                <a:buSzPts val="2800"/>
                <a:buFont typeface="Arial"/>
                <a:buChar char="•"/>
              </a:pPr>
              <a:r>
                <a:rPr lang="en-US" sz="2100" b="0" i="0" u="none" strike="noStrike" cap="none" dirty="0">
                  <a:solidFill>
                    <a:schemeClr val="bg1"/>
                  </a:solidFill>
                  <a:latin typeface="Arial"/>
                  <a:ea typeface="Arial"/>
                  <a:cs typeface="Arial"/>
                  <a:sym typeface="Arial"/>
                </a:rPr>
                <a:t>Have a look at the Food Waste Calculator that comes with this module.  Read the instructions sheet as well</a:t>
              </a:r>
              <a:endParaRPr sz="2100" b="0" i="0" u="none" strike="noStrike" cap="none" dirty="0">
                <a:solidFill>
                  <a:schemeClr val="bg1"/>
                </a:solidFill>
                <a:latin typeface="Arial"/>
                <a:ea typeface="Arial"/>
                <a:cs typeface="Arial"/>
                <a:sym typeface="Arial"/>
              </a:endParaRPr>
            </a:p>
          </p:txBody>
        </p:sp>
        <p:sp>
          <p:nvSpPr>
            <p:cNvPr id="168" name="Google Shape;168;p10"/>
            <p:cNvSpPr/>
            <p:nvPr/>
          </p:nvSpPr>
          <p:spPr>
            <a:xfrm rot="5400000">
              <a:off x="-200198" y="1392045"/>
              <a:ext cx="1334655" cy="934258"/>
            </a:xfrm>
            <a:prstGeom prst="chevron">
              <a:avLst>
                <a:gd name="adj" fmla="val 50000"/>
              </a:avLst>
            </a:prstGeom>
            <a:solidFill>
              <a:srgbClr val="92D050"/>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69" name="Google Shape;169;p10"/>
            <p:cNvSpPr txBox="1"/>
            <p:nvPr/>
          </p:nvSpPr>
          <p:spPr>
            <a:xfrm>
              <a:off x="1" y="1658975"/>
              <a:ext cx="934258" cy="400397"/>
            </a:xfrm>
            <a:prstGeom prst="rect">
              <a:avLst/>
            </a:prstGeom>
            <a:solidFill>
              <a:srgbClr val="92D050"/>
            </a:solid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latin typeface="Arial"/>
                  <a:ea typeface="Arial"/>
                  <a:cs typeface="Arial"/>
                  <a:sym typeface="Arial"/>
                </a:rPr>
                <a:t>What?</a:t>
              </a:r>
              <a:endParaRPr sz="1400" b="0" i="0" u="none" strike="noStrike" cap="none">
                <a:latin typeface="Arial"/>
                <a:ea typeface="Arial"/>
                <a:cs typeface="Arial"/>
                <a:sym typeface="Arial"/>
              </a:endParaRPr>
            </a:p>
          </p:txBody>
        </p:sp>
        <p:sp>
          <p:nvSpPr>
            <p:cNvPr id="170" name="Google Shape;170;p10"/>
            <p:cNvSpPr/>
            <p:nvPr/>
          </p:nvSpPr>
          <p:spPr>
            <a:xfrm rot="5400000">
              <a:off x="3591653" y="-1465547"/>
              <a:ext cx="867526" cy="6182316"/>
            </a:xfrm>
            <a:prstGeom prst="round2SameRect">
              <a:avLst>
                <a:gd name="adj1" fmla="val 16667"/>
                <a:gd name="adj2" fmla="val 0"/>
              </a:avLst>
            </a:prstGeom>
            <a:gr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71" name="Google Shape;171;p10"/>
            <p:cNvSpPr txBox="1"/>
            <p:nvPr/>
          </p:nvSpPr>
          <p:spPr>
            <a:xfrm>
              <a:off x="934259" y="1234196"/>
              <a:ext cx="6139967" cy="782828"/>
            </a:xfrm>
            <a:prstGeom prst="rect">
              <a:avLst/>
            </a:prstGeom>
            <a:grpFill/>
            <a:ln>
              <a:noFill/>
            </a:ln>
          </p:spPr>
          <p:txBody>
            <a:bodyPr spcFirstLastPara="1" wrap="square" lIns="199125" tIns="17775" rIns="17775" bIns="17775" anchor="ctr" anchorCtr="0">
              <a:noAutofit/>
            </a:bodyPr>
            <a:lstStyle/>
            <a:p>
              <a:pPr marL="285750" marR="0" lvl="1" indent="-285750" algn="l" rtl="0">
                <a:lnSpc>
                  <a:spcPct val="90000"/>
                </a:lnSpc>
                <a:spcBef>
                  <a:spcPts val="0"/>
                </a:spcBef>
                <a:spcAft>
                  <a:spcPts val="0"/>
                </a:spcAft>
                <a:buClr>
                  <a:srgbClr val="000000"/>
                </a:buClr>
                <a:buSzPts val="2800"/>
                <a:buFont typeface="Arial"/>
                <a:buChar char="•"/>
              </a:pPr>
              <a:r>
                <a:rPr lang="en-US" sz="2100" b="0" i="0" u="none" strike="noStrike" cap="none" dirty="0">
                  <a:solidFill>
                    <a:schemeClr val="bg1"/>
                  </a:solidFill>
                  <a:latin typeface="Arial"/>
                  <a:ea typeface="Arial"/>
                  <a:cs typeface="Arial"/>
                  <a:sym typeface="Arial"/>
                </a:rPr>
                <a:t>You will need a set of bathroom scales and three containers each around 35 </a:t>
              </a:r>
              <a:r>
                <a:rPr lang="en-US" sz="2100" b="0" i="0" u="none" strike="noStrike" cap="none" dirty="0" err="1">
                  <a:solidFill>
                    <a:schemeClr val="bg1"/>
                  </a:solidFill>
                  <a:latin typeface="Arial"/>
                  <a:ea typeface="Arial"/>
                  <a:cs typeface="Arial"/>
                  <a:sym typeface="Arial"/>
                </a:rPr>
                <a:t>litres</a:t>
              </a:r>
              <a:r>
                <a:rPr lang="en-US" sz="2100" b="0" i="0" u="none" strike="noStrike" cap="none" dirty="0">
                  <a:solidFill>
                    <a:schemeClr val="bg1"/>
                  </a:solidFill>
                  <a:latin typeface="Arial"/>
                  <a:ea typeface="Arial"/>
                  <a:cs typeface="Arial"/>
                  <a:sym typeface="Arial"/>
                </a:rPr>
                <a:t> capacity – each bin should be labelled spoilage/prep/plate waste</a:t>
              </a:r>
              <a:endParaRPr sz="2100" b="0" i="0" u="none" strike="noStrike" cap="none" dirty="0">
                <a:solidFill>
                  <a:schemeClr val="bg1"/>
                </a:solidFill>
                <a:latin typeface="Arial"/>
                <a:ea typeface="Arial"/>
                <a:cs typeface="Arial"/>
                <a:sym typeface="Arial"/>
              </a:endParaRPr>
            </a:p>
          </p:txBody>
        </p:sp>
        <p:sp>
          <p:nvSpPr>
            <p:cNvPr id="172" name="Google Shape;172;p10"/>
            <p:cNvSpPr/>
            <p:nvPr/>
          </p:nvSpPr>
          <p:spPr>
            <a:xfrm rot="5400000">
              <a:off x="-200198" y="2581010"/>
              <a:ext cx="1334655" cy="934258"/>
            </a:xfrm>
            <a:prstGeom prst="chevron">
              <a:avLst>
                <a:gd name="adj" fmla="val 50000"/>
              </a:avLst>
            </a:prstGeom>
            <a:solidFill>
              <a:srgbClr val="92D050"/>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73" name="Google Shape;173;p10"/>
            <p:cNvSpPr txBox="1"/>
            <p:nvPr/>
          </p:nvSpPr>
          <p:spPr>
            <a:xfrm>
              <a:off x="1" y="2847940"/>
              <a:ext cx="934258" cy="400397"/>
            </a:xfrm>
            <a:prstGeom prst="rect">
              <a:avLst/>
            </a:prstGeom>
            <a:solidFill>
              <a:srgbClr val="92D050"/>
            </a:solid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dirty="0">
                  <a:latin typeface="Arial"/>
                  <a:ea typeface="Arial"/>
                  <a:cs typeface="Arial"/>
                  <a:sym typeface="Arial"/>
                </a:rPr>
                <a:t>Where?</a:t>
              </a:r>
              <a:endParaRPr sz="1400" b="0" i="0" u="none" strike="noStrike" cap="none" dirty="0">
                <a:latin typeface="Arial"/>
                <a:ea typeface="Arial"/>
                <a:cs typeface="Arial"/>
                <a:sym typeface="Arial"/>
              </a:endParaRPr>
            </a:p>
          </p:txBody>
        </p:sp>
        <p:sp>
          <p:nvSpPr>
            <p:cNvPr id="174" name="Google Shape;174;p10"/>
            <p:cNvSpPr/>
            <p:nvPr/>
          </p:nvSpPr>
          <p:spPr>
            <a:xfrm rot="5400000">
              <a:off x="3513402" y="-198332"/>
              <a:ext cx="1024026" cy="6182316"/>
            </a:xfrm>
            <a:prstGeom prst="round2SameRect">
              <a:avLst>
                <a:gd name="adj1" fmla="val 16667"/>
                <a:gd name="adj2" fmla="val 0"/>
              </a:avLst>
            </a:prstGeom>
            <a:gr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75" name="Google Shape;175;p10"/>
            <p:cNvSpPr txBox="1"/>
            <p:nvPr/>
          </p:nvSpPr>
          <p:spPr>
            <a:xfrm>
              <a:off x="1001741" y="2499214"/>
              <a:ext cx="6139967" cy="782828"/>
            </a:xfrm>
            <a:prstGeom prst="rect">
              <a:avLst/>
            </a:prstGeom>
            <a:grpFill/>
            <a:ln>
              <a:noFill/>
            </a:ln>
          </p:spPr>
          <p:txBody>
            <a:bodyPr spcFirstLastPara="1" wrap="square" lIns="184900" tIns="16500" rIns="16500" bIns="16500" anchor="ctr" anchorCtr="0">
              <a:noAutofit/>
            </a:bodyPr>
            <a:lstStyle/>
            <a:p>
              <a:pPr marL="228600" marR="0" lvl="1" indent="-228600" algn="l" rtl="0">
                <a:lnSpc>
                  <a:spcPct val="90000"/>
                </a:lnSpc>
                <a:spcBef>
                  <a:spcPts val="0"/>
                </a:spcBef>
                <a:spcAft>
                  <a:spcPts val="0"/>
                </a:spcAft>
                <a:buClr>
                  <a:srgbClr val="000000"/>
                </a:buClr>
                <a:buSzPts val="2600"/>
                <a:buFont typeface="Arial"/>
                <a:buChar char="•"/>
              </a:pPr>
              <a:r>
                <a:rPr lang="en-GB" sz="2000" b="0" i="0" u="none" strike="noStrike" cap="none" dirty="0">
                  <a:solidFill>
                    <a:schemeClr val="bg1"/>
                  </a:solidFill>
                  <a:latin typeface="Arial"/>
                  <a:ea typeface="Arial"/>
                  <a:cs typeface="Arial"/>
                  <a:sym typeface="Arial"/>
                </a:rPr>
                <a:t>Through out the day and evening food that is spoiled, from preparation or plate waste should be put in the right bin</a:t>
              </a:r>
              <a:endParaRPr sz="1100" b="0" i="0" u="none" strike="noStrike" cap="none" dirty="0">
                <a:solidFill>
                  <a:schemeClr val="bg1"/>
                </a:solidFill>
                <a:latin typeface="Arial"/>
                <a:ea typeface="Arial"/>
                <a:cs typeface="Arial"/>
                <a:sym typeface="Arial"/>
              </a:endParaRPr>
            </a:p>
          </p:txBody>
        </p:sp>
        <p:sp>
          <p:nvSpPr>
            <p:cNvPr id="176" name="Google Shape;176;p10"/>
            <p:cNvSpPr/>
            <p:nvPr/>
          </p:nvSpPr>
          <p:spPr>
            <a:xfrm rot="5400000">
              <a:off x="-200198" y="3769975"/>
              <a:ext cx="1334655" cy="934258"/>
            </a:xfrm>
            <a:prstGeom prst="chevron">
              <a:avLst>
                <a:gd name="adj" fmla="val 50000"/>
              </a:avLst>
            </a:prstGeom>
            <a:solidFill>
              <a:srgbClr val="92D050"/>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77" name="Google Shape;177;p10"/>
            <p:cNvSpPr txBox="1"/>
            <p:nvPr/>
          </p:nvSpPr>
          <p:spPr>
            <a:xfrm>
              <a:off x="1" y="4036905"/>
              <a:ext cx="934258" cy="400397"/>
            </a:xfrm>
            <a:prstGeom prst="rect">
              <a:avLst/>
            </a:prstGeom>
            <a:solidFill>
              <a:srgbClr val="92D050"/>
            </a:solid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dirty="0">
                  <a:latin typeface="Arial"/>
                  <a:ea typeface="Arial"/>
                  <a:cs typeface="Arial"/>
                  <a:sym typeface="Arial"/>
                </a:rPr>
                <a:t>When?</a:t>
              </a:r>
              <a:endParaRPr sz="1400" b="0" i="0" u="none" strike="noStrike" cap="none" dirty="0">
                <a:latin typeface="Arial"/>
                <a:ea typeface="Arial"/>
                <a:cs typeface="Arial"/>
                <a:sym typeface="Arial"/>
              </a:endParaRPr>
            </a:p>
          </p:txBody>
        </p:sp>
        <p:sp>
          <p:nvSpPr>
            <p:cNvPr id="178" name="Google Shape;178;p10"/>
            <p:cNvSpPr/>
            <p:nvPr/>
          </p:nvSpPr>
          <p:spPr>
            <a:xfrm rot="5400000">
              <a:off x="3591653" y="912382"/>
              <a:ext cx="867526" cy="6182316"/>
            </a:xfrm>
            <a:prstGeom prst="round2SameRect">
              <a:avLst>
                <a:gd name="adj1" fmla="val 16667"/>
                <a:gd name="adj2" fmla="val 0"/>
              </a:avLst>
            </a:prstGeom>
            <a:gr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179" name="Google Shape;179;p10"/>
            <p:cNvSpPr txBox="1"/>
            <p:nvPr/>
          </p:nvSpPr>
          <p:spPr>
            <a:xfrm>
              <a:off x="934259" y="3612126"/>
              <a:ext cx="6139967" cy="782828"/>
            </a:xfrm>
            <a:prstGeom prst="rect">
              <a:avLst/>
            </a:prstGeom>
            <a:grpFill/>
            <a:ln>
              <a:noFill/>
            </a:ln>
          </p:spPr>
          <p:txBody>
            <a:bodyPr spcFirstLastPara="1" wrap="square" lIns="184900" tIns="16500" rIns="16500" bIns="16500" anchor="ctr" anchorCtr="0">
              <a:noAutofit/>
            </a:bodyPr>
            <a:lstStyle/>
            <a:p>
              <a:pPr marL="228600" marR="0" lvl="1" indent="-228600" algn="l" rtl="0">
                <a:lnSpc>
                  <a:spcPct val="90000"/>
                </a:lnSpc>
                <a:spcBef>
                  <a:spcPts val="0"/>
                </a:spcBef>
                <a:spcAft>
                  <a:spcPts val="0"/>
                </a:spcAft>
                <a:buClr>
                  <a:srgbClr val="000000"/>
                </a:buClr>
                <a:buSzPts val="2600"/>
                <a:buFont typeface="Arial"/>
                <a:buChar char="•"/>
              </a:pPr>
              <a:r>
                <a:rPr lang="en-US" sz="2100" b="0" i="0" u="none" strike="noStrike" cap="none" dirty="0">
                  <a:solidFill>
                    <a:schemeClr val="bg1"/>
                  </a:solidFill>
                  <a:latin typeface="Arial"/>
                  <a:ea typeface="Arial"/>
                  <a:cs typeface="Arial"/>
                  <a:sym typeface="Arial"/>
                </a:rPr>
                <a:t>At the end of the evening, the 3 bins’ weight should be individually weighed and recorded, together with the number of diners, in the food waste calculator.</a:t>
              </a:r>
              <a:endParaRPr sz="2100" b="0" i="0" u="none" strike="noStrike" cap="none" dirty="0">
                <a:solidFill>
                  <a:schemeClr val="bg1"/>
                </a:solidFill>
                <a:latin typeface="Arial"/>
                <a:ea typeface="Arial"/>
                <a:cs typeface="Arial"/>
                <a:sym typeface="Arial"/>
              </a:endParaRPr>
            </a:p>
          </p:txBody>
        </p:sp>
      </p:grpSp>
      <p:sp>
        <p:nvSpPr>
          <p:cNvPr id="180" name="Google Shape;180;p10"/>
          <p:cNvSpPr txBox="1"/>
          <p:nvPr/>
        </p:nvSpPr>
        <p:spPr>
          <a:xfrm>
            <a:off x="10818421" y="5948066"/>
            <a:ext cx="138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Source: </a:t>
            </a:r>
            <a:r>
              <a:rPr lang="en-US" sz="1400" b="0" i="0" u="sng" strike="noStrike" cap="none">
                <a:solidFill>
                  <a:srgbClr val="0070C0"/>
                </a:solidFill>
                <a:latin typeface="Arial"/>
                <a:ea typeface="Arial"/>
                <a:cs typeface="Arial"/>
                <a:sym typeface="Arial"/>
                <a:hlinkClick r:id="rId4">
                  <a:extLst>
                    <a:ext uri="{A12FA001-AC4F-418D-AE19-62706E023703}">
                      <ahyp:hlinkClr xmlns:ahyp="http://schemas.microsoft.com/office/drawing/2018/hyperlinkcolor" val="tx"/>
                    </a:ext>
                  </a:extLst>
                </a:hlinkClick>
              </a:rPr>
              <a:t>Guardians of Grub</a:t>
            </a:r>
            <a:endParaRPr sz="1400" b="0" i="0" u="none" strike="noStrike" cap="none">
              <a:solidFill>
                <a:srgbClr val="0070C0"/>
              </a:solidFill>
              <a:latin typeface="Arial"/>
              <a:ea typeface="Arial"/>
              <a:cs typeface="Arial"/>
              <a:sym typeface="Arial"/>
            </a:endParaRPr>
          </a:p>
        </p:txBody>
      </p:sp>
    </p:spTree>
    <p:extLst>
      <p:ext uri="{BB962C8B-B14F-4D97-AF65-F5344CB8AC3E}">
        <p14:creationId xmlns:p14="http://schemas.microsoft.com/office/powerpoint/2010/main" val="891535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4" name="Google Shape;144;p9"/>
          <p:cNvSpPr txBox="1"/>
          <p:nvPr/>
        </p:nvSpPr>
        <p:spPr>
          <a:xfrm>
            <a:off x="4126146" y="-66497"/>
            <a:ext cx="9455681"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Arial"/>
                <a:ea typeface="Arial"/>
                <a:cs typeface="Arial"/>
                <a:sym typeface="Arial"/>
              </a:rPr>
              <a:t>What you will need</a:t>
            </a:r>
            <a:endParaRPr sz="1200" b="0" i="0" u="none" strike="noStrike" cap="none" dirty="0">
              <a:solidFill>
                <a:srgbClr val="000000"/>
              </a:solidFill>
              <a:latin typeface="Arial"/>
              <a:ea typeface="Arial"/>
              <a:cs typeface="Arial"/>
              <a:sym typeface="Arial"/>
            </a:endParaRPr>
          </a:p>
        </p:txBody>
      </p:sp>
      <p:sp>
        <p:nvSpPr>
          <p:cNvPr id="145" name="Google Shape;145;p9"/>
          <p:cNvSpPr txBox="1"/>
          <p:nvPr/>
        </p:nvSpPr>
        <p:spPr>
          <a:xfrm>
            <a:off x="6073229" y="1669957"/>
            <a:ext cx="4050153" cy="907900"/>
          </a:xfrm>
          <a:prstGeom prst="rect">
            <a:avLst/>
          </a:prstGeom>
          <a:noFill/>
          <a:ln>
            <a:noFill/>
          </a:ln>
        </p:spPr>
        <p:txBody>
          <a:bodyPr spcFirstLastPara="1" wrap="square" lIns="91425" tIns="45700" rIns="91425" bIns="45700" anchor="t" anchorCtr="0">
            <a:spAutoFit/>
          </a:bodyPr>
          <a:lstStyle/>
          <a:p>
            <a:pPr marR="0" lvl="0" algn="ctr" rtl="0">
              <a:lnSpc>
                <a:spcPct val="100000"/>
              </a:lnSpc>
              <a:spcBef>
                <a:spcPts val="0"/>
              </a:spcBef>
              <a:spcAft>
                <a:spcPts val="0"/>
              </a:spcAft>
              <a:buClr>
                <a:srgbClr val="000000"/>
              </a:buClr>
              <a:buSzPts val="2000"/>
            </a:pPr>
            <a:r>
              <a:rPr lang="en-GB" sz="2000" b="0" i="0" u="none" strike="noStrike" cap="none" dirty="0">
                <a:solidFill>
                  <a:srgbClr val="3F3F3F"/>
                </a:solidFill>
                <a:latin typeface="Arial"/>
                <a:ea typeface="Arial"/>
                <a:cs typeface="Arial"/>
                <a:sym typeface="Arial"/>
              </a:rPr>
              <a:t>3 bins (each 35 litre capacity)</a:t>
            </a:r>
            <a:endParaRPr sz="20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300"/>
              <a:buFont typeface="Arial"/>
              <a:buNone/>
            </a:pPr>
            <a:r>
              <a:rPr lang="en-US" sz="33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pic>
        <p:nvPicPr>
          <p:cNvPr id="14" name="Picture 13">
            <a:extLst>
              <a:ext uri="{FF2B5EF4-FFF2-40B4-BE49-F238E27FC236}">
                <a16:creationId xmlns:a16="http://schemas.microsoft.com/office/drawing/2014/main" id="{F7F441DE-540F-46E8-8189-DDB1C83B672B}"/>
              </a:ext>
            </a:extLst>
          </p:cNvPr>
          <p:cNvPicPr>
            <a:picLocks noChangeAspect="1"/>
          </p:cNvPicPr>
          <p:nvPr/>
        </p:nvPicPr>
        <p:blipFill>
          <a:blip r:embed="rId3"/>
          <a:stretch>
            <a:fillRect/>
          </a:stretch>
        </p:blipFill>
        <p:spPr>
          <a:xfrm>
            <a:off x="5974861" y="2729932"/>
            <a:ext cx="4210050" cy="1528763"/>
          </a:xfrm>
          <a:prstGeom prst="rect">
            <a:avLst/>
          </a:prstGeom>
        </p:spPr>
      </p:pic>
      <p:pic>
        <p:nvPicPr>
          <p:cNvPr id="15" name="Picture 14" descr="A picture containing text, businesscard&#10;&#10;Description automatically generated">
            <a:extLst>
              <a:ext uri="{FF2B5EF4-FFF2-40B4-BE49-F238E27FC236}">
                <a16:creationId xmlns:a16="http://schemas.microsoft.com/office/drawing/2014/main" id="{6EE3D1DB-1F27-444A-95A6-50567B2C5260}"/>
              </a:ext>
            </a:extLst>
          </p:cNvPr>
          <p:cNvPicPr>
            <a:picLocks noChangeAspect="1"/>
          </p:cNvPicPr>
          <p:nvPr/>
        </p:nvPicPr>
        <p:blipFill>
          <a:blip r:embed="rId4"/>
          <a:stretch>
            <a:fillRect/>
          </a:stretch>
        </p:blipFill>
        <p:spPr>
          <a:xfrm>
            <a:off x="2894207" y="3004458"/>
            <a:ext cx="2360771" cy="1384985"/>
          </a:xfrm>
          <a:prstGeom prst="rect">
            <a:avLst/>
          </a:prstGeom>
        </p:spPr>
      </p:pic>
      <p:sp>
        <p:nvSpPr>
          <p:cNvPr id="2" name="TextBox 1">
            <a:extLst>
              <a:ext uri="{FF2B5EF4-FFF2-40B4-BE49-F238E27FC236}">
                <a16:creationId xmlns:a16="http://schemas.microsoft.com/office/drawing/2014/main" id="{1C195A34-8BF1-45E6-BE86-0B56014F0EC4}"/>
              </a:ext>
            </a:extLst>
          </p:cNvPr>
          <p:cNvSpPr txBox="1"/>
          <p:nvPr/>
        </p:nvSpPr>
        <p:spPr>
          <a:xfrm>
            <a:off x="4929833" y="2969183"/>
            <a:ext cx="1045028" cy="1107996"/>
          </a:xfrm>
          <a:prstGeom prst="rect">
            <a:avLst/>
          </a:prstGeom>
          <a:noFill/>
        </p:spPr>
        <p:txBody>
          <a:bodyPr wrap="square" rtlCol="0">
            <a:spAutoFit/>
          </a:bodyPr>
          <a:lstStyle/>
          <a:p>
            <a:pPr algn="ctr"/>
            <a:r>
              <a:rPr lang="en-GB" sz="6600" dirty="0"/>
              <a:t>+</a:t>
            </a:r>
          </a:p>
        </p:txBody>
      </p:sp>
      <p:pic>
        <p:nvPicPr>
          <p:cNvPr id="4" name="Picture 3" descr="A picture containing vegetable, fruit, orange, meat&#10;&#10;Description automatically generated">
            <a:extLst>
              <a:ext uri="{FF2B5EF4-FFF2-40B4-BE49-F238E27FC236}">
                <a16:creationId xmlns:a16="http://schemas.microsoft.com/office/drawing/2014/main" id="{EACF842E-A0D0-42CE-B034-E968689759A4}"/>
              </a:ext>
            </a:extLst>
          </p:cNvPr>
          <p:cNvPicPr>
            <a:picLocks noChangeAspect="1"/>
          </p:cNvPicPr>
          <p:nvPr/>
        </p:nvPicPr>
        <p:blipFill rotWithShape="1">
          <a:blip r:embed="rId5"/>
          <a:srcRect r="74799"/>
          <a:stretch/>
        </p:blipFill>
        <p:spPr>
          <a:xfrm>
            <a:off x="-17077" y="0"/>
            <a:ext cx="2443924" cy="6360160"/>
          </a:xfrm>
          <a:prstGeom prst="rect">
            <a:avLst/>
          </a:prstGeom>
        </p:spPr>
      </p:pic>
      <p:sp>
        <p:nvSpPr>
          <p:cNvPr id="5" name="TextBox 4">
            <a:extLst>
              <a:ext uri="{FF2B5EF4-FFF2-40B4-BE49-F238E27FC236}">
                <a16:creationId xmlns:a16="http://schemas.microsoft.com/office/drawing/2014/main" id="{C789B9A4-6791-4EF4-A393-8FC74BA7815B}"/>
              </a:ext>
            </a:extLst>
          </p:cNvPr>
          <p:cNvSpPr txBox="1"/>
          <p:nvPr/>
        </p:nvSpPr>
        <p:spPr>
          <a:xfrm>
            <a:off x="6519183" y="3256270"/>
            <a:ext cx="636814" cy="307777"/>
          </a:xfrm>
          <a:prstGeom prst="rect">
            <a:avLst/>
          </a:prstGeom>
          <a:noFill/>
        </p:spPr>
        <p:txBody>
          <a:bodyPr wrap="square" rtlCol="0">
            <a:spAutoFit/>
          </a:bodyPr>
          <a:lstStyle/>
          <a:p>
            <a:r>
              <a:rPr lang="en-GB" dirty="0"/>
              <a:t>Spoil</a:t>
            </a:r>
          </a:p>
        </p:txBody>
      </p:sp>
      <p:sp>
        <p:nvSpPr>
          <p:cNvPr id="12" name="TextBox 11">
            <a:extLst>
              <a:ext uri="{FF2B5EF4-FFF2-40B4-BE49-F238E27FC236}">
                <a16:creationId xmlns:a16="http://schemas.microsoft.com/office/drawing/2014/main" id="{45CE2411-1A7F-4E40-A59C-09D7A26343FE}"/>
              </a:ext>
            </a:extLst>
          </p:cNvPr>
          <p:cNvSpPr txBox="1"/>
          <p:nvPr/>
        </p:nvSpPr>
        <p:spPr>
          <a:xfrm>
            <a:off x="7875880" y="3275111"/>
            <a:ext cx="636814" cy="307777"/>
          </a:xfrm>
          <a:prstGeom prst="rect">
            <a:avLst/>
          </a:prstGeom>
          <a:noFill/>
        </p:spPr>
        <p:txBody>
          <a:bodyPr wrap="square" rtlCol="0">
            <a:spAutoFit/>
          </a:bodyPr>
          <a:lstStyle/>
          <a:p>
            <a:r>
              <a:rPr lang="en-GB" dirty="0"/>
              <a:t>Prep</a:t>
            </a:r>
          </a:p>
        </p:txBody>
      </p:sp>
      <p:sp>
        <p:nvSpPr>
          <p:cNvPr id="13" name="TextBox 12">
            <a:extLst>
              <a:ext uri="{FF2B5EF4-FFF2-40B4-BE49-F238E27FC236}">
                <a16:creationId xmlns:a16="http://schemas.microsoft.com/office/drawing/2014/main" id="{6D47454A-3AE7-43C9-AB9F-8CF890FEBA5F}"/>
              </a:ext>
            </a:extLst>
          </p:cNvPr>
          <p:cNvSpPr txBox="1"/>
          <p:nvPr/>
        </p:nvSpPr>
        <p:spPr>
          <a:xfrm>
            <a:off x="9232577" y="3256269"/>
            <a:ext cx="636814" cy="307777"/>
          </a:xfrm>
          <a:prstGeom prst="rect">
            <a:avLst/>
          </a:prstGeom>
          <a:noFill/>
        </p:spPr>
        <p:txBody>
          <a:bodyPr wrap="square" rtlCol="0">
            <a:spAutoFit/>
          </a:bodyPr>
          <a:lstStyle/>
          <a:p>
            <a:r>
              <a:rPr lang="en-GB" dirty="0"/>
              <a:t>Plate</a:t>
            </a:r>
          </a:p>
        </p:txBody>
      </p:sp>
      <p:sp>
        <p:nvSpPr>
          <p:cNvPr id="16" name="Google Shape;145;p9">
            <a:extLst>
              <a:ext uri="{FF2B5EF4-FFF2-40B4-BE49-F238E27FC236}">
                <a16:creationId xmlns:a16="http://schemas.microsoft.com/office/drawing/2014/main" id="{3FF30F89-4619-4B55-A711-027E8C687E80}"/>
              </a:ext>
            </a:extLst>
          </p:cNvPr>
          <p:cNvSpPr txBox="1"/>
          <p:nvPr/>
        </p:nvSpPr>
        <p:spPr>
          <a:xfrm>
            <a:off x="3046607" y="1905906"/>
            <a:ext cx="2439464" cy="1215677"/>
          </a:xfrm>
          <a:prstGeom prst="rect">
            <a:avLst/>
          </a:prstGeom>
          <a:noFill/>
          <a:ln>
            <a:noFill/>
          </a:ln>
        </p:spPr>
        <p:txBody>
          <a:bodyPr spcFirstLastPara="1" wrap="square" lIns="91425" tIns="45700" rIns="91425" bIns="45700" anchor="t" anchorCtr="0">
            <a:spAutoFit/>
          </a:bodyPr>
          <a:lstStyle/>
          <a:p>
            <a:pPr marR="0" lvl="0" algn="ctr" rtl="0">
              <a:lnSpc>
                <a:spcPct val="100000"/>
              </a:lnSpc>
              <a:spcBef>
                <a:spcPts val="0"/>
              </a:spcBef>
              <a:spcAft>
                <a:spcPts val="0"/>
              </a:spcAft>
              <a:buClr>
                <a:srgbClr val="000000"/>
              </a:buClr>
              <a:buSzPts val="2000"/>
            </a:pPr>
            <a:r>
              <a:rPr lang="en-US" sz="2000" b="0" i="0" u="none" strike="noStrike" cap="none" dirty="0">
                <a:solidFill>
                  <a:srgbClr val="3F3F3F"/>
                </a:solidFill>
                <a:latin typeface="Arial"/>
                <a:ea typeface="Arial"/>
                <a:cs typeface="Arial"/>
                <a:sym typeface="Arial"/>
              </a:rPr>
              <a:t>Set of bathroom scales</a:t>
            </a:r>
            <a:endParaRPr sz="20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300"/>
              <a:buFont typeface="Arial"/>
              <a:buNone/>
            </a:pPr>
            <a:r>
              <a:rPr lang="en-US" sz="33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sp>
        <p:nvSpPr>
          <p:cNvPr id="17" name="Google Shape;145;p9">
            <a:extLst>
              <a:ext uri="{FF2B5EF4-FFF2-40B4-BE49-F238E27FC236}">
                <a16:creationId xmlns:a16="http://schemas.microsoft.com/office/drawing/2014/main" id="{57D6B4EC-185B-47EF-BA2C-1D169A3D8265}"/>
              </a:ext>
            </a:extLst>
          </p:cNvPr>
          <p:cNvSpPr txBox="1"/>
          <p:nvPr/>
        </p:nvSpPr>
        <p:spPr>
          <a:xfrm>
            <a:off x="2993848" y="5023619"/>
            <a:ext cx="9198152" cy="1215677"/>
          </a:xfrm>
          <a:prstGeom prst="rect">
            <a:avLst/>
          </a:prstGeom>
          <a:noFill/>
          <a:ln>
            <a:noFill/>
          </a:ln>
        </p:spPr>
        <p:txBody>
          <a:bodyPr spcFirstLastPara="1" wrap="square" lIns="91425" tIns="45700" rIns="91425" bIns="45700" anchor="t" anchorCtr="0">
            <a:spAutoFit/>
          </a:bodyPr>
          <a:lstStyle/>
          <a:p>
            <a:pPr marR="0" lvl="0" rtl="0">
              <a:lnSpc>
                <a:spcPct val="100000"/>
              </a:lnSpc>
              <a:spcBef>
                <a:spcPts val="0"/>
              </a:spcBef>
              <a:spcAft>
                <a:spcPts val="0"/>
              </a:spcAft>
              <a:buClr>
                <a:srgbClr val="000000"/>
              </a:buClr>
              <a:buSzPts val="2000"/>
            </a:pPr>
            <a:r>
              <a:rPr lang="en-GB" sz="2000" b="0" i="0" u="none" strike="noStrike" cap="none" dirty="0">
                <a:solidFill>
                  <a:srgbClr val="3F3F3F"/>
                </a:solidFill>
                <a:latin typeface="Arial"/>
                <a:ea typeface="Arial"/>
                <a:cs typeface="Arial"/>
                <a:sym typeface="Arial"/>
              </a:rPr>
              <a:t>Make sure you subtract the weight of each bin from the weights measured at the end of each evening </a:t>
            </a:r>
            <a:endParaRPr sz="2000" b="0" i="0" u="none" strike="noStrike" cap="none" dirty="0">
              <a:solidFill>
                <a:srgbClr val="3F3F3F"/>
              </a:solidFill>
              <a:latin typeface="Arial"/>
              <a:ea typeface="Arial"/>
              <a:cs typeface="Arial"/>
              <a:sym typeface="Arial"/>
            </a:endParaRPr>
          </a:p>
          <a:p>
            <a:pPr marL="0" marR="0" lvl="0" indent="0" rtl="0">
              <a:lnSpc>
                <a:spcPct val="100000"/>
              </a:lnSpc>
              <a:spcBef>
                <a:spcPts val="0"/>
              </a:spcBef>
              <a:spcAft>
                <a:spcPts val="0"/>
              </a:spcAft>
              <a:buClr>
                <a:srgbClr val="000000"/>
              </a:buClr>
              <a:buSzPts val="3300"/>
              <a:buFont typeface="Arial"/>
              <a:buNone/>
            </a:pPr>
            <a:r>
              <a:rPr lang="en-US" sz="33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87029498"/>
      </p:ext>
    </p:extLst>
  </p:cSld>
  <p:clrMapOvr>
    <a:masterClrMapping/>
  </p:clrMapOvr>
</p:sld>
</file>

<file path=ppt/theme/theme1.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4food training - english slides.pptx" id="{9AEB7DAD-B2CF-422C-9781-0287A9BE886E}" vid="{43684DDA-959B-43DF-B646-C2B0400F1C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CE4food training - english slides</Template>
  <TotalTime>0</TotalTime>
  <Words>897</Words>
  <Application>Microsoft Office PowerPoint</Application>
  <PresentationFormat>Widescreen</PresentationFormat>
  <Paragraphs>82</Paragraphs>
  <Slides>15</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Circuar Economy Training in the food sector</vt:lpstr>
      <vt:lpstr>Units and competences</vt:lpstr>
      <vt:lpstr>Introduction</vt:lpstr>
      <vt:lpstr>Three Types of Food Waste - Spoilage </vt:lpstr>
      <vt:lpstr>Three Types of Food Waste – Preparation </vt:lpstr>
      <vt:lpstr>Three Types of Food Waste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Circuar Economy Training in the food sector</dc:title>
  <dc:creator>Baird, Jim</dc:creator>
  <cp:lastModifiedBy>Baird, Jim</cp:lastModifiedBy>
  <cp:revision>1</cp:revision>
  <dcterms:created xsi:type="dcterms:W3CDTF">2022-10-21T06:31:45Z</dcterms:created>
  <dcterms:modified xsi:type="dcterms:W3CDTF">2022-10-21T06:48:31Z</dcterms:modified>
</cp:coreProperties>
</file>